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7"/>
  </p:sldMasterIdLst>
  <p:notesMasterIdLst>
    <p:notesMasterId r:id="rId97"/>
  </p:notesMasterIdLst>
  <p:handoutMasterIdLst>
    <p:handoutMasterId r:id="rId98"/>
  </p:handoutMasterIdLst>
  <p:sldIdLst>
    <p:sldId id="400" r:id="rId68"/>
    <p:sldId id="742" r:id="rId69"/>
    <p:sldId id="743" r:id="rId70"/>
    <p:sldId id="673" r:id="rId71"/>
    <p:sldId id="744" r:id="rId72"/>
    <p:sldId id="714" r:id="rId73"/>
    <p:sldId id="718" r:id="rId74"/>
    <p:sldId id="746" r:id="rId75"/>
    <p:sldId id="646" r:id="rId76"/>
    <p:sldId id="389" r:id="rId77"/>
    <p:sldId id="391" r:id="rId78"/>
    <p:sldId id="725" r:id="rId79"/>
    <p:sldId id="726" r:id="rId80"/>
    <p:sldId id="727" r:id="rId81"/>
    <p:sldId id="730" r:id="rId82"/>
    <p:sldId id="731" r:id="rId83"/>
    <p:sldId id="729" r:id="rId84"/>
    <p:sldId id="732" r:id="rId85"/>
    <p:sldId id="734" r:id="rId86"/>
    <p:sldId id="733" r:id="rId87"/>
    <p:sldId id="750" r:id="rId88"/>
    <p:sldId id="736" r:id="rId89"/>
    <p:sldId id="737" r:id="rId90"/>
    <p:sldId id="751" r:id="rId91"/>
    <p:sldId id="738" r:id="rId92"/>
    <p:sldId id="739" r:id="rId93"/>
    <p:sldId id="740" r:id="rId94"/>
    <p:sldId id="741" r:id="rId95"/>
    <p:sldId id="392" r:id="rId9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nmoy Dasgupta" initials="TD" lastIdx="1" clrIdx="0">
    <p:extLst>
      <p:ext uri="{19B8F6BF-5375-455C-9EA6-DF929625EA0E}">
        <p15:presenceInfo xmlns:p15="http://schemas.microsoft.com/office/powerpoint/2012/main" userId="S-1-5-21-1004336348-1979792683-839522115-1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00"/>
    <a:srgbClr val="FF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404" autoAdjust="0"/>
  </p:normalViewPr>
  <p:slideViewPr>
    <p:cSldViewPr>
      <p:cViewPr varScale="1">
        <p:scale>
          <a:sx n="122" d="100"/>
          <a:sy n="122" d="100"/>
        </p:scale>
        <p:origin x="1146" y="102"/>
      </p:cViewPr>
      <p:guideLst>
        <p:guide orient="horz" pos="2160"/>
        <p:guide pos="2880"/>
      </p:guideLst>
    </p:cSldViewPr>
  </p:slideViewPr>
  <p:outlineViewPr>
    <p:cViewPr>
      <p:scale>
        <a:sx n="33" d="100"/>
        <a:sy n="33" d="100"/>
      </p:scale>
      <p:origin x="0" y="-2772"/>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1.xml"/><Relationship Id="rId84" Type="http://schemas.openxmlformats.org/officeDocument/2006/relationships/slide" Target="slides/slide17.xml"/><Relationship Id="rId89" Type="http://schemas.openxmlformats.org/officeDocument/2006/relationships/slide" Target="slides/slide22.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7.xml"/><Relationship Id="rId79" Type="http://schemas.openxmlformats.org/officeDocument/2006/relationships/slide" Target="slides/slide12.xml"/><Relationship Id="rId102" Type="http://schemas.openxmlformats.org/officeDocument/2006/relationships/theme" Target="theme/theme1.xml"/><Relationship Id="rId5" Type="http://schemas.openxmlformats.org/officeDocument/2006/relationships/customXml" Target="../customXml/item5.xml"/><Relationship Id="rId90" Type="http://schemas.openxmlformats.org/officeDocument/2006/relationships/slide" Target="slides/slide23.xml"/><Relationship Id="rId95" Type="http://schemas.openxmlformats.org/officeDocument/2006/relationships/slide" Target="slides/slide28.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2.xml"/><Relationship Id="rId80" Type="http://schemas.openxmlformats.org/officeDocument/2006/relationships/slide" Target="slides/slide13.xml"/><Relationship Id="rId85" Type="http://schemas.openxmlformats.org/officeDocument/2006/relationships/slide" Target="slides/slide18.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Master" Target="slideMasters/slideMaster1.xml"/><Relationship Id="rId103" Type="http://schemas.openxmlformats.org/officeDocument/2006/relationships/tableStyles" Target="tableStyle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3.xml"/><Relationship Id="rId75" Type="http://schemas.openxmlformats.org/officeDocument/2006/relationships/slide" Target="slides/slide8.xml"/><Relationship Id="rId83" Type="http://schemas.openxmlformats.org/officeDocument/2006/relationships/slide" Target="slides/slide16.xml"/><Relationship Id="rId88" Type="http://schemas.openxmlformats.org/officeDocument/2006/relationships/slide" Target="slides/slide21.xml"/><Relationship Id="rId91" Type="http://schemas.openxmlformats.org/officeDocument/2006/relationships/slide" Target="slides/slide24.xml"/><Relationship Id="rId96"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slide" Target="slides/slide19.xml"/><Relationship Id="rId94" Type="http://schemas.openxmlformats.org/officeDocument/2006/relationships/slide" Target="slides/slide27.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9.xml"/><Relationship Id="rId97"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slide" Target="slides/slide4.xml"/><Relationship Id="rId92" Type="http://schemas.openxmlformats.org/officeDocument/2006/relationships/slide" Target="slides/slide2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20.xml"/><Relationship Id="rId61" Type="http://schemas.openxmlformats.org/officeDocument/2006/relationships/customXml" Target="../customXml/item61.xml"/><Relationship Id="rId82" Type="http://schemas.openxmlformats.org/officeDocument/2006/relationships/slide" Target="slides/slide1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10.xml"/><Relationship Id="rId100"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5.xml"/><Relationship Id="rId93" Type="http://schemas.openxmlformats.org/officeDocument/2006/relationships/slide" Target="slides/slide26.xml"/><Relationship Id="rId98"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ED57E26-157F-4466-8F7B-C58235B388F7}" type="datetimeFigureOut">
              <a:rPr lang="en-US" smtClean="0"/>
              <a:t>12/16/2024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750B926-9E4E-4060-B899-646F20FD1D2A}" type="slidenum">
              <a:rPr lang="en-US" smtClean="0"/>
              <a:t>‹#›</a:t>
            </a:fld>
            <a:endParaRPr lang="en-US"/>
          </a:p>
        </p:txBody>
      </p:sp>
    </p:spTree>
    <p:extLst>
      <p:ext uri="{BB962C8B-B14F-4D97-AF65-F5344CB8AC3E}">
        <p14:creationId xmlns:p14="http://schemas.microsoft.com/office/powerpoint/2010/main" val="4043551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BC372E-2839-478B-8543-BAC335393C62}" type="datetimeFigureOut">
              <a:rPr lang="en-US" smtClean="0"/>
              <a:t>12/16/2024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205452-664C-4021-89DF-1D86850ECA2D}" type="slidenum">
              <a:rPr lang="en-US" smtClean="0"/>
              <a:t>‹#›</a:t>
            </a:fld>
            <a:endParaRPr lang="en-US"/>
          </a:p>
        </p:txBody>
      </p:sp>
    </p:spTree>
    <p:extLst>
      <p:ext uri="{BB962C8B-B14F-4D97-AF65-F5344CB8AC3E}">
        <p14:creationId xmlns:p14="http://schemas.microsoft.com/office/powerpoint/2010/main" val="229693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fld id="{839441E1-704A-4BE8-8ED0-7952EEC49207}" type="slidenum">
              <a:rPr lang="en-US" altLang="en-US">
                <a:solidFill>
                  <a:srgbClr val="000000"/>
                </a:solidFill>
              </a:rPr>
              <a:pPr/>
              <a:t>1</a:t>
            </a:fld>
            <a:endParaRPr lang="en-US"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C032BC-5866-4C37-BE5F-B29F26D4C69E}" type="datetime1">
              <a:rPr lang="en-US" smtClean="0"/>
              <a:t>12/16/2024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14206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8FA5EF-8FE3-43E6-8B7C-1BF6BABF6CC4}" type="datetime1">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7634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A2F809-62D5-47AE-BC3F-95AEFE65AF21}" type="datetime1">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24500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715962"/>
          </a:xfrm>
        </p:spPr>
        <p:txBody>
          <a:bodyPr>
            <a:normAutofit/>
          </a:bodyPr>
          <a:lstStyle>
            <a:lvl1pPr algn="l">
              <a:defRPr sz="28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57200" y="1143000"/>
            <a:ext cx="8229600" cy="4983163"/>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21CBDD-1E69-4F61-866B-FA1AE16F3CC0}" type="datetime1">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02937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568DDB-5B81-4801-84CA-424DAF5069B0}" type="datetime1">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59037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D87047-40B2-4FF7-B4C9-EEEBCEA53785}" type="datetime1">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90613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9FA7E-43C1-444C-BCB1-34732D68F42F}" type="datetime1">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68834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78D2C8-54C0-440A-825B-09F17CF533BF}" type="datetime1">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037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58310-4713-4A89-889B-D53ED524B0F1}" type="datetime1">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414584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0D771-84A8-4AFD-99FA-6DCC0D407338}" type="datetime1">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7605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2DEB2C-504F-4360-A332-76EC723E4699}" type="datetime1">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BCB69-547C-4F68-819F-474A80AB012D}" type="slidenum">
              <a:rPr lang="en-US" smtClean="0"/>
              <a:t>‹#›</a:t>
            </a:fld>
            <a:endParaRPr lang="en-US"/>
          </a:p>
        </p:txBody>
      </p:sp>
    </p:spTree>
    <p:extLst>
      <p:ext uri="{BB962C8B-B14F-4D97-AF65-F5344CB8AC3E}">
        <p14:creationId xmlns:p14="http://schemas.microsoft.com/office/powerpoint/2010/main" val="249713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80007-A3D2-478C-8745-0F0532D50CF4}" type="datetime1">
              <a:rPr lang="en-US" smtClean="0"/>
              <a:t>12/16/2024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BCB69-547C-4F68-819F-474A80AB012D}" type="slidenum">
              <a:rPr lang="en-US" smtClean="0"/>
              <a:t>‹#›</a:t>
            </a:fld>
            <a:endParaRPr lang="en-US"/>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38732" y="0"/>
            <a:ext cx="1377617" cy="82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16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2800" kern="120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profslusos.blogspot.com/2017/08/" TargetMode="External"/><Relationship Id="rId7" Type="http://schemas.openxmlformats.org/officeDocument/2006/relationships/hyperlink" Target="https://freepngimg.com/png/25982-cancel-button-transparent"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freepngimg.com/png/35375-gears-transparent"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freepngimg.com/png/35375-gears-transparent"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freepngimg.com/png/35375-gears-transparen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rhld.insurance.arkansas.gov/Info/Public/Templat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Sandra.cook@arkansas.gov"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jpeg"/><Relationship Id="rId4" Type="http://schemas.openxmlformats.org/officeDocument/2006/relationships/hyperlink" Target="mailto:RHLD.DataOversight@arkansas.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19" descr="C:\Users\tdasgupta\Documents\AID log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399" y="5825719"/>
            <a:ext cx="976423" cy="9764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5760354"/>
            <a:ext cx="5334000" cy="954107"/>
          </a:xfrm>
          <a:prstGeom prst="rect">
            <a:avLst/>
          </a:prstGeom>
          <a:noFill/>
        </p:spPr>
        <p:txBody>
          <a:bodyPr wrap="square" rtlCol="0">
            <a:spAutoFit/>
          </a:bodyPr>
          <a:lstStyle/>
          <a:p>
            <a:r>
              <a:rPr lang="en-US" sz="1400" dirty="0">
                <a:latin typeface="Arial Black" panose="020B0A04020102020204" pitchFamily="34" charset="0"/>
              </a:rPr>
              <a:t>10:00 am-11:30 am Central</a:t>
            </a:r>
          </a:p>
          <a:p>
            <a:r>
              <a:rPr lang="en-US" sz="1400" dirty="0">
                <a:latin typeface="Arial Black" panose="020B0A04020102020204" pitchFamily="34" charset="0"/>
              </a:rPr>
              <a:t>December 16, 2024</a:t>
            </a:r>
          </a:p>
          <a:p>
            <a:r>
              <a:rPr lang="en-US" sz="1400" dirty="0">
                <a:latin typeface="Arial Black" panose="020B0A04020102020204" pitchFamily="34" charset="0"/>
              </a:rPr>
              <a:t>Regulatory Health Link Division,</a:t>
            </a:r>
          </a:p>
          <a:p>
            <a:r>
              <a:rPr lang="en-US" sz="1400" dirty="0">
                <a:latin typeface="Arial Black" panose="020B0A04020102020204" pitchFamily="34" charset="0"/>
              </a:rPr>
              <a:t>Arkansas Insurance Dept., Dept. of Commerce </a:t>
            </a:r>
          </a:p>
        </p:txBody>
      </p:sp>
      <p:sp>
        <p:nvSpPr>
          <p:cNvPr id="5" name="TextBox 4"/>
          <p:cNvSpPr txBox="1"/>
          <p:nvPr/>
        </p:nvSpPr>
        <p:spPr>
          <a:xfrm>
            <a:off x="457200" y="914400"/>
            <a:ext cx="8382000" cy="2554545"/>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7200" b="1" dirty="0">
                <a:latin typeface="Arial Unicode MS" panose="020B0604020202020204" pitchFamily="34" charset="-128"/>
                <a:ea typeface="Arial Unicode MS" panose="020B0604020202020204" pitchFamily="34" charset="-128"/>
                <a:cs typeface="Arial Unicode MS" panose="020B0604020202020204" pitchFamily="34" charset="-128"/>
              </a:rPr>
              <a:t>Network Adequacy </a:t>
            </a:r>
          </a:p>
          <a:p>
            <a:pPr algn="ctr"/>
            <a:r>
              <a:rPr lang="en-US" sz="4400" b="1" dirty="0">
                <a:latin typeface="Arial Unicode MS" panose="020B0604020202020204" pitchFamily="34" charset="-128"/>
                <a:ea typeface="Arial Unicode MS" panose="020B0604020202020204" pitchFamily="34" charset="-128"/>
                <a:cs typeface="Arial Unicode MS" panose="020B0604020202020204" pitchFamily="34" charset="-128"/>
              </a:rPr>
              <a:t>Data Maintenance Planning </a:t>
            </a:r>
          </a:p>
          <a:p>
            <a:pPr algn="ctr"/>
            <a:endParaRPr lang="en-US" sz="4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0401" y="5773749"/>
            <a:ext cx="1748199" cy="104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62DBCB69-547C-4F68-819F-474A80AB012D}" type="slidenum">
              <a:rPr lang="en-US" smtClean="0"/>
              <a:t>1</a:t>
            </a:fld>
            <a:endParaRPr lang="en-US"/>
          </a:p>
        </p:txBody>
      </p:sp>
    </p:spTree>
    <p:extLst>
      <p:ext uri="{BB962C8B-B14F-4D97-AF65-F5344CB8AC3E}">
        <p14:creationId xmlns:p14="http://schemas.microsoft.com/office/powerpoint/2010/main" val="3284948828"/>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5DCE008-3C05-4004-A9DF-3D47B0D46C1D}"/>
              </a:ext>
            </a:extLst>
          </p:cNvPr>
          <p:cNvPicPr>
            <a:picLocks noChangeAspect="1"/>
          </p:cNvPicPr>
          <p:nvPr/>
        </p:nvPicPr>
        <p:blipFill>
          <a:blip r:embed="rId2"/>
          <a:stretch>
            <a:fillRect/>
          </a:stretch>
        </p:blipFill>
        <p:spPr>
          <a:xfrm rot="325212">
            <a:off x="2562909" y="857250"/>
            <a:ext cx="4018182" cy="5143500"/>
          </a:xfrm>
          <a:prstGeom prst="rect">
            <a:avLst/>
          </a:prstGeom>
          <a:ln>
            <a:noFill/>
          </a:ln>
          <a:effectLst>
            <a:outerShdw blurRad="292100" dist="139700" dir="2700000" algn="tl" rotWithShape="0">
              <a:srgbClr val="333333">
                <a:alpha val="65000"/>
              </a:srgbClr>
            </a:outerShdw>
          </a:effectLst>
        </p:spPr>
      </p:pic>
      <p:pic>
        <p:nvPicPr>
          <p:cNvPr id="4" name="Picture 10" descr="C:\Users\tdasgupta\AppData\Local\Microsoft\Windows\Temporary Internet Files\Content.IE5\QECY1J48\724px-Office-excel.svg[1].png">
            <a:extLst>
              <a:ext uri="{FF2B5EF4-FFF2-40B4-BE49-F238E27FC236}">
                <a16:creationId xmlns:a16="http://schemas.microsoft.com/office/drawing/2014/main" id="{FD6276A2-B1B2-481D-9F12-74B1A5C0F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E808FB-D996-44BB-8755-717C4E1EE197}"/>
              </a:ext>
            </a:extLst>
          </p:cNvPr>
          <p:cNvSpPr txBox="1"/>
          <p:nvPr/>
        </p:nvSpPr>
        <p:spPr>
          <a:xfrm>
            <a:off x="1670582" y="924311"/>
            <a:ext cx="1840211" cy="530915"/>
          </a:xfrm>
          <a:prstGeom prst="rect">
            <a:avLst/>
          </a:prstGeom>
          <a:noFill/>
        </p:spPr>
        <p:txBody>
          <a:bodyPr wrap="square" rtlCol="0">
            <a:spAutoFit/>
          </a:bodyPr>
          <a:lstStyle/>
          <a:p>
            <a:r>
              <a:rPr lang="en-US" sz="1050" b="1" dirty="0"/>
              <a:t>AR Specialty Access Template </a:t>
            </a:r>
          </a:p>
          <a:p>
            <a:r>
              <a:rPr lang="en-US" sz="900" dirty="0"/>
              <a:t>(County Level-Provider Type Statistics Reported by Issuer)</a:t>
            </a:r>
          </a:p>
        </p:txBody>
      </p:sp>
      <p:pic>
        <p:nvPicPr>
          <p:cNvPr id="6" name="Picture 10" descr="C:\Users\tdasgupta\AppData\Local\Microsoft\Windows\Temporary Internet Files\Content.IE5\QECY1J48\724px-Office-excel.svg[1].png">
            <a:extLst>
              <a:ext uri="{FF2B5EF4-FFF2-40B4-BE49-F238E27FC236}">
                <a16:creationId xmlns:a16="http://schemas.microsoft.com/office/drawing/2014/main" id="{8461C627-4510-498F-A0E8-4016DF944D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20CB34-148D-4098-B5AB-2F35A0B21C3C}"/>
              </a:ext>
            </a:extLst>
          </p:cNvPr>
          <p:cNvSpPr txBox="1"/>
          <p:nvPr/>
        </p:nvSpPr>
        <p:spPr>
          <a:xfrm>
            <a:off x="5507989" y="925418"/>
            <a:ext cx="2550562" cy="392415"/>
          </a:xfrm>
          <a:prstGeom prst="rect">
            <a:avLst/>
          </a:prstGeom>
          <a:noFill/>
        </p:spPr>
        <p:txBody>
          <a:bodyPr wrap="square" rtlCol="0">
            <a:spAutoFit/>
          </a:bodyPr>
          <a:lstStyle/>
          <a:p>
            <a:r>
              <a:rPr lang="en-US" sz="1050" b="1" dirty="0"/>
              <a:t>NA Template</a:t>
            </a:r>
          </a:p>
          <a:p>
            <a:r>
              <a:rPr lang="en-US" sz="900" dirty="0"/>
              <a:t>(Detailed Data. NPI &amp; Practicing locations) </a:t>
            </a:r>
          </a:p>
        </p:txBody>
      </p:sp>
      <p:pic>
        <p:nvPicPr>
          <p:cNvPr id="17" name="Picture 10" descr="C:\Users\tdasgupta\AppData\Local\Microsoft\Windows\Temporary Internet Files\Content.IE5\QECY1J48\724px-Office-excel.svg[1].png">
            <a:extLst>
              <a:ext uri="{FF2B5EF4-FFF2-40B4-BE49-F238E27FC236}">
                <a16:creationId xmlns:a16="http://schemas.microsoft.com/office/drawing/2014/main" id="{043C2F5C-0FED-47D9-9355-99E769842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135" y="3168896"/>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85DE982-B620-491C-80DA-33A532D378A5}"/>
              </a:ext>
            </a:extLst>
          </p:cNvPr>
          <p:cNvSpPr txBox="1"/>
          <p:nvPr/>
        </p:nvSpPr>
        <p:spPr>
          <a:xfrm>
            <a:off x="801442" y="3211929"/>
            <a:ext cx="2254418" cy="530915"/>
          </a:xfrm>
          <a:prstGeom prst="rect">
            <a:avLst/>
          </a:prstGeom>
          <a:noFill/>
        </p:spPr>
        <p:txBody>
          <a:bodyPr wrap="square" rtlCol="0">
            <a:spAutoFit/>
          </a:bodyPr>
          <a:lstStyle/>
          <a:p>
            <a:r>
              <a:rPr lang="en-US" sz="1050" b="1" dirty="0"/>
              <a:t>AR Provider-Enrollee Ratio Template </a:t>
            </a:r>
          </a:p>
          <a:p>
            <a:r>
              <a:rPr lang="en-US" sz="900" dirty="0"/>
              <a:t>(State Level Provider-Enrollee ratios for various provider types)</a:t>
            </a:r>
          </a:p>
        </p:txBody>
      </p:sp>
      <p:pic>
        <p:nvPicPr>
          <p:cNvPr id="21" name="Picture 10" descr="C:\Users\tdasgupta\AppData\Local\Microsoft\Windows\Temporary Internet Files\Content.IE5\QECY1J48\724px-Office-excel.svg[1].png">
            <a:extLst>
              <a:ext uri="{FF2B5EF4-FFF2-40B4-BE49-F238E27FC236}">
                <a16:creationId xmlns:a16="http://schemas.microsoft.com/office/drawing/2014/main" id="{EF18D471-695E-4D1B-A4FD-F228467A45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569" y="418957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1BB80623-F7FC-4B49-82B9-52AC5EAEC11C}"/>
              </a:ext>
            </a:extLst>
          </p:cNvPr>
          <p:cNvSpPr txBox="1"/>
          <p:nvPr/>
        </p:nvSpPr>
        <p:spPr>
          <a:xfrm>
            <a:off x="5686812" y="4245679"/>
            <a:ext cx="2254418" cy="392415"/>
          </a:xfrm>
          <a:prstGeom prst="rect">
            <a:avLst/>
          </a:prstGeom>
          <a:noFill/>
        </p:spPr>
        <p:txBody>
          <a:bodyPr wrap="square" rtlCol="0">
            <a:spAutoFit/>
          </a:bodyPr>
          <a:lstStyle/>
          <a:p>
            <a:r>
              <a:rPr lang="en-US" sz="1050" b="1" dirty="0"/>
              <a:t>Service Area Template </a:t>
            </a:r>
          </a:p>
          <a:p>
            <a:r>
              <a:rPr lang="en-US" sz="900" dirty="0"/>
              <a:t>(Describes service area(s) covered by plans)</a:t>
            </a:r>
          </a:p>
        </p:txBody>
      </p:sp>
      <p:pic>
        <p:nvPicPr>
          <p:cNvPr id="24" name="Picture 10" descr="C:\Users\tdasgupta\AppData\Local\Microsoft\Windows\Temporary Internet Files\Content.IE5\QECY1J48\724px-Office-excel.svg[1].png">
            <a:extLst>
              <a:ext uri="{FF2B5EF4-FFF2-40B4-BE49-F238E27FC236}">
                <a16:creationId xmlns:a16="http://schemas.microsoft.com/office/drawing/2014/main" id="{C1A4F9DB-E79B-4108-86CD-255281FC32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571" y="234051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1F15BC2-AEBD-4D0D-846E-DA30FA4B8154}"/>
              </a:ext>
            </a:extLst>
          </p:cNvPr>
          <p:cNvSpPr txBox="1"/>
          <p:nvPr/>
        </p:nvSpPr>
        <p:spPr>
          <a:xfrm>
            <a:off x="6383814" y="2396619"/>
            <a:ext cx="2254418" cy="392415"/>
          </a:xfrm>
          <a:prstGeom prst="rect">
            <a:avLst/>
          </a:prstGeom>
          <a:noFill/>
        </p:spPr>
        <p:txBody>
          <a:bodyPr wrap="square" rtlCol="0">
            <a:spAutoFit/>
          </a:bodyPr>
          <a:lstStyle/>
          <a:p>
            <a:r>
              <a:rPr lang="en-US" sz="1050" b="1" dirty="0"/>
              <a:t>Network ID Template </a:t>
            </a:r>
          </a:p>
          <a:p>
            <a:r>
              <a:rPr lang="en-US" sz="900" dirty="0"/>
              <a:t>(Identifies unique networks used by issuer.)</a:t>
            </a:r>
          </a:p>
        </p:txBody>
      </p:sp>
      <p:pic>
        <p:nvPicPr>
          <p:cNvPr id="26" name="Picture 10" descr="C:\Users\tdasgupta\AppData\Local\Microsoft\Windows\Temporary Internet Files\Content.IE5\QECY1J48\724px-Office-excel.svg[1].png">
            <a:extLst>
              <a:ext uri="{FF2B5EF4-FFF2-40B4-BE49-F238E27FC236}">
                <a16:creationId xmlns:a16="http://schemas.microsoft.com/office/drawing/2014/main" id="{69604938-ECA5-4264-B201-2F0224234F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39" y="413348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6A291E2-A95A-410C-B8E6-861CCCA2605E}"/>
              </a:ext>
            </a:extLst>
          </p:cNvPr>
          <p:cNvSpPr txBox="1"/>
          <p:nvPr/>
        </p:nvSpPr>
        <p:spPr>
          <a:xfrm>
            <a:off x="1670582" y="4189579"/>
            <a:ext cx="2254418" cy="530915"/>
          </a:xfrm>
          <a:prstGeom prst="rect">
            <a:avLst/>
          </a:prstGeom>
          <a:noFill/>
        </p:spPr>
        <p:txBody>
          <a:bodyPr wrap="square" rtlCol="0">
            <a:spAutoFit/>
          </a:bodyPr>
          <a:lstStyle/>
          <a:p>
            <a:r>
              <a:rPr lang="en-US" sz="1050" b="1" dirty="0"/>
              <a:t>AR Justification Template </a:t>
            </a:r>
          </a:p>
          <a:p>
            <a:r>
              <a:rPr lang="en-US" sz="900" dirty="0"/>
              <a:t>(Justifications for shortcomings on county level statistics for different provider types)</a:t>
            </a:r>
          </a:p>
        </p:txBody>
      </p:sp>
      <p:sp>
        <p:nvSpPr>
          <p:cNvPr id="3" name="TextBox 2">
            <a:extLst>
              <a:ext uri="{FF2B5EF4-FFF2-40B4-BE49-F238E27FC236}">
                <a16:creationId xmlns:a16="http://schemas.microsoft.com/office/drawing/2014/main" id="{3A0E37CD-56DE-4F60-BBD8-5045C84D7BE0}"/>
              </a:ext>
            </a:extLst>
          </p:cNvPr>
          <p:cNvSpPr txBox="1"/>
          <p:nvPr/>
        </p:nvSpPr>
        <p:spPr>
          <a:xfrm>
            <a:off x="433836" y="5450358"/>
            <a:ext cx="8443519" cy="323165"/>
          </a:xfrm>
          <a:prstGeom prst="rect">
            <a:avLst/>
          </a:prstGeom>
          <a:noFill/>
        </p:spPr>
        <p:txBody>
          <a:bodyPr wrap="square" rtlCol="0">
            <a:spAutoFit/>
          </a:bodyPr>
          <a:lstStyle/>
          <a:p>
            <a:r>
              <a:rPr lang="en-US" sz="1500" dirty="0">
                <a:latin typeface="Arial Black" panose="020B0A04020102020204" pitchFamily="34" charset="0"/>
              </a:rPr>
              <a:t>Seven data templates used for Network Adequacy Regulation in Arkansas </a:t>
            </a:r>
          </a:p>
        </p:txBody>
      </p:sp>
      <p:sp>
        <p:nvSpPr>
          <p:cNvPr id="2" name="Slide Number Placeholder 1">
            <a:extLst>
              <a:ext uri="{FF2B5EF4-FFF2-40B4-BE49-F238E27FC236}">
                <a16:creationId xmlns:a16="http://schemas.microsoft.com/office/drawing/2014/main" id="{9D3B9D4B-A94F-48FB-A3B7-BDA8FC954DCB}"/>
              </a:ext>
            </a:extLst>
          </p:cNvPr>
          <p:cNvSpPr>
            <a:spLocks noGrp="1"/>
          </p:cNvSpPr>
          <p:nvPr>
            <p:ph type="sldNum" sz="quarter" idx="12"/>
          </p:nvPr>
        </p:nvSpPr>
        <p:spPr/>
        <p:txBody>
          <a:bodyPr/>
          <a:lstStyle/>
          <a:p>
            <a:fld id="{62DBCB69-547C-4F68-819F-474A80AB012D}" type="slidenum">
              <a:rPr lang="en-US" smtClean="0"/>
              <a:t>10</a:t>
            </a:fld>
            <a:endParaRPr lang="en-US"/>
          </a:p>
        </p:txBody>
      </p:sp>
      <p:pic>
        <p:nvPicPr>
          <p:cNvPr id="8" name="Picture 10" descr="C:\Users\tdasgupta\AppData\Local\Microsoft\Windows\Temporary Internet Files\Content.IE5\QECY1J48\724px-Office-excel.svg[1].png">
            <a:extLst>
              <a:ext uri="{FF2B5EF4-FFF2-40B4-BE49-F238E27FC236}">
                <a16:creationId xmlns:a16="http://schemas.microsoft.com/office/drawing/2014/main" id="{26E7DA07-C85B-C2CF-27FD-288A731523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8120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93231BF-6DA9-3B11-2E40-D88A79D513EB}"/>
              </a:ext>
            </a:extLst>
          </p:cNvPr>
          <p:cNvSpPr txBox="1"/>
          <p:nvPr/>
        </p:nvSpPr>
        <p:spPr>
          <a:xfrm>
            <a:off x="816507" y="2024233"/>
            <a:ext cx="2254418" cy="669414"/>
          </a:xfrm>
          <a:prstGeom prst="rect">
            <a:avLst/>
          </a:prstGeom>
          <a:noFill/>
        </p:spPr>
        <p:txBody>
          <a:bodyPr wrap="square" rtlCol="0">
            <a:spAutoFit/>
          </a:bodyPr>
          <a:lstStyle/>
          <a:p>
            <a:r>
              <a:rPr lang="en-US" sz="1050" b="1" dirty="0"/>
              <a:t>AR Supplemental NA Template </a:t>
            </a:r>
          </a:p>
          <a:p>
            <a:r>
              <a:rPr lang="en-US" sz="900" dirty="0"/>
              <a:t>(Template to hold provider data for provider types CCIIO would disallow but needed by Arkansas)</a:t>
            </a:r>
          </a:p>
        </p:txBody>
      </p:sp>
      <p:sp>
        <p:nvSpPr>
          <p:cNvPr id="10" name="TextBox 9">
            <a:extLst>
              <a:ext uri="{FF2B5EF4-FFF2-40B4-BE49-F238E27FC236}">
                <a16:creationId xmlns:a16="http://schemas.microsoft.com/office/drawing/2014/main" id="{E7D557A5-3772-CE02-AEE5-38909656438D}"/>
              </a:ext>
            </a:extLst>
          </p:cNvPr>
          <p:cNvSpPr txBox="1"/>
          <p:nvPr/>
        </p:nvSpPr>
        <p:spPr>
          <a:xfrm>
            <a:off x="304800" y="228600"/>
            <a:ext cx="3505200" cy="523220"/>
          </a:xfrm>
          <a:prstGeom prst="rect">
            <a:avLst/>
          </a:prstGeom>
          <a:noFill/>
        </p:spPr>
        <p:txBody>
          <a:bodyPr wrap="square" rtlCol="0">
            <a:spAutoFit/>
          </a:bodyPr>
          <a:lstStyle/>
          <a:p>
            <a:r>
              <a:rPr lang="en-US" sz="2800" dirty="0">
                <a:solidFill>
                  <a:srgbClr val="680000"/>
                </a:solidFill>
                <a:latin typeface="Stencil" panose="040409050D0802020404" pitchFamily="82" charset="0"/>
              </a:rPr>
              <a:t>Before PY2026…</a:t>
            </a:r>
          </a:p>
        </p:txBody>
      </p:sp>
    </p:spTree>
    <p:extLst>
      <p:ext uri="{BB962C8B-B14F-4D97-AF65-F5344CB8AC3E}">
        <p14:creationId xmlns:p14="http://schemas.microsoft.com/office/powerpoint/2010/main" val="111552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xit" presetSubtype="0" fill="hold" nodeType="afterEffect">
                                  <p:stCondLst>
                                    <p:cond delay="0"/>
                                  </p:stCondLst>
                                  <p:childTnLst>
                                    <p:animEffect transition="out" filter="fade">
                                      <p:cBhvr>
                                        <p:cTn id="18" dur="1000"/>
                                        <p:tgtEl>
                                          <p:spTgt spid="12"/>
                                        </p:tgtEl>
                                      </p:cBhvr>
                                    </p:animEffect>
                                    <p:set>
                                      <p:cBhvr>
                                        <p:cTn id="19" dur="1" fill="hold">
                                          <p:stCondLst>
                                            <p:cond delay="999"/>
                                          </p:stCondLst>
                                        </p:cTn>
                                        <p:tgtEl>
                                          <p:spTgt spid="12"/>
                                        </p:tgtEl>
                                        <p:attrNameLst>
                                          <p:attrName>style.visibility</p:attrName>
                                        </p:attrNameLst>
                                      </p:cBhvr>
                                      <p:to>
                                        <p:strVal val="hidden"/>
                                      </p:to>
                                    </p:se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750"/>
                                        <p:tgtEl>
                                          <p:spTgt spid="5"/>
                                        </p:tgtEl>
                                      </p:cBhvr>
                                    </p:animEffect>
                                  </p:childTnLst>
                                </p:cTn>
                              </p:par>
                            </p:childTnLst>
                          </p:cTn>
                        </p:par>
                        <p:par>
                          <p:cTn id="27" fill="hold">
                            <p:stCondLst>
                              <p:cond delay="2250"/>
                            </p:stCondLst>
                            <p:childTnLst>
                              <p:par>
                                <p:cTn id="28" presetID="10"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75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750"/>
                                        <p:tgtEl>
                                          <p:spTgt spid="9"/>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5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750"/>
                                        <p:tgtEl>
                                          <p:spTgt spid="20"/>
                                        </p:tgtEl>
                                      </p:cBhvr>
                                    </p:animEffect>
                                  </p:childTnLst>
                                </p:cTn>
                              </p:par>
                            </p:childTnLst>
                          </p:cTn>
                        </p:par>
                        <p:par>
                          <p:cTn id="41" fill="hold">
                            <p:stCondLst>
                              <p:cond delay="3750"/>
                            </p:stCondLst>
                            <p:childTnLst>
                              <p:par>
                                <p:cTn id="42" presetID="10"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75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750"/>
                                        <p:tgtEl>
                                          <p:spTgt spid="27"/>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75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750"/>
                                        <p:tgtEl>
                                          <p:spTgt spid="23"/>
                                        </p:tgtEl>
                                      </p:cBhvr>
                                    </p:animEffect>
                                  </p:childTnLst>
                                </p:cTn>
                              </p:par>
                            </p:childTnLst>
                          </p:cTn>
                        </p:par>
                        <p:par>
                          <p:cTn id="55" fill="hold">
                            <p:stCondLst>
                              <p:cond delay="5250"/>
                            </p:stCondLst>
                            <p:childTnLst>
                              <p:par>
                                <p:cTn id="56" presetID="10"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750"/>
                                        <p:tgtEl>
                                          <p:spTgt spid="2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750"/>
                                        <p:tgtEl>
                                          <p:spTgt spid="25"/>
                                        </p:tgtEl>
                                      </p:cBhvr>
                                    </p:animEffect>
                                  </p:childTnLst>
                                </p:cTn>
                              </p:par>
                            </p:childTnLst>
                          </p:cTn>
                        </p:par>
                        <p:par>
                          <p:cTn id="62" fill="hold">
                            <p:stCondLst>
                              <p:cond delay="6000"/>
                            </p:stCondLst>
                            <p:childTnLst>
                              <p:par>
                                <p:cTn id="63" presetID="10" presetClass="entr" presetSubtype="0"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50"/>
                                        <p:tgtEl>
                                          <p:spTgt spid="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0" grpId="0"/>
      <p:bldP spid="23" grpId="0"/>
      <p:bldP spid="25" grpId="0"/>
      <p:bldP spid="27" grpId="0"/>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enters for Medicare and Medicaid Services (“CMS”) | Louisiana Law Blog">
            <a:extLst>
              <a:ext uri="{FF2B5EF4-FFF2-40B4-BE49-F238E27FC236}">
                <a16:creationId xmlns:a16="http://schemas.microsoft.com/office/drawing/2014/main" id="{A01586CC-E178-4B6F-B63A-E50408874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876" y="2999715"/>
            <a:ext cx="2550563" cy="10853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0E37CD-56DE-4F60-BBD8-5045C84D7BE0}"/>
              </a:ext>
            </a:extLst>
          </p:cNvPr>
          <p:cNvSpPr txBox="1"/>
          <p:nvPr/>
        </p:nvSpPr>
        <p:spPr>
          <a:xfrm>
            <a:off x="433836" y="5450358"/>
            <a:ext cx="8443519" cy="323165"/>
          </a:xfrm>
          <a:prstGeom prst="rect">
            <a:avLst/>
          </a:prstGeom>
          <a:noFill/>
        </p:spPr>
        <p:txBody>
          <a:bodyPr wrap="square" rtlCol="0">
            <a:spAutoFit/>
          </a:bodyPr>
          <a:lstStyle/>
          <a:p>
            <a:r>
              <a:rPr lang="en-US" sz="1500" dirty="0">
                <a:latin typeface="Arial Black" panose="020B0A04020102020204" pitchFamily="34" charset="0"/>
              </a:rPr>
              <a:t>Seven data templates used for Network Adequacy Regulation in Arkansas </a:t>
            </a:r>
          </a:p>
        </p:txBody>
      </p:sp>
      <p:pic>
        <p:nvPicPr>
          <p:cNvPr id="2" name="Picture 1">
            <a:extLst>
              <a:ext uri="{FF2B5EF4-FFF2-40B4-BE49-F238E27FC236}">
                <a16:creationId xmlns:a16="http://schemas.microsoft.com/office/drawing/2014/main" id="{D082BB1A-DFF9-4392-AB56-5C757A22ED62}"/>
              </a:ext>
            </a:extLst>
          </p:cNvPr>
          <p:cNvPicPr>
            <a:picLocks noChangeAspect="1"/>
          </p:cNvPicPr>
          <p:nvPr/>
        </p:nvPicPr>
        <p:blipFill>
          <a:blip r:embed="rId3"/>
          <a:stretch>
            <a:fillRect/>
          </a:stretch>
        </p:blipFill>
        <p:spPr>
          <a:xfrm>
            <a:off x="1931260" y="3065889"/>
            <a:ext cx="997358" cy="997358"/>
          </a:xfrm>
          <a:prstGeom prst="rect">
            <a:avLst/>
          </a:prstGeom>
        </p:spPr>
      </p:pic>
      <p:cxnSp>
        <p:nvCxnSpPr>
          <p:cNvPr id="9" name="Straight Connector 8">
            <a:extLst>
              <a:ext uri="{FF2B5EF4-FFF2-40B4-BE49-F238E27FC236}">
                <a16:creationId xmlns:a16="http://schemas.microsoft.com/office/drawing/2014/main" id="{24C9E4B1-83DA-4F95-AE88-6FB2AC994874}"/>
              </a:ext>
            </a:extLst>
          </p:cNvPr>
          <p:cNvCxnSpPr/>
          <p:nvPr/>
        </p:nvCxnSpPr>
        <p:spPr>
          <a:xfrm>
            <a:off x="4234380" y="924310"/>
            <a:ext cx="0" cy="4457729"/>
          </a:xfrm>
          <a:prstGeom prst="line">
            <a:avLst/>
          </a:prstGeom>
          <a:ln w="1143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C13FAE-64D1-42D0-8890-7162940D8F80}"/>
              </a:ext>
            </a:extLst>
          </p:cNvPr>
          <p:cNvSpPr txBox="1"/>
          <p:nvPr/>
        </p:nvSpPr>
        <p:spPr>
          <a:xfrm>
            <a:off x="433835" y="5439423"/>
            <a:ext cx="8443519" cy="323165"/>
          </a:xfrm>
          <a:prstGeom prst="rect">
            <a:avLst/>
          </a:prstGeom>
          <a:noFill/>
        </p:spPr>
        <p:txBody>
          <a:bodyPr wrap="square" rtlCol="0">
            <a:spAutoFit/>
          </a:bodyPr>
          <a:lstStyle/>
          <a:p>
            <a:r>
              <a:rPr lang="en-US" sz="1500" dirty="0">
                <a:latin typeface="Arial Black" panose="020B0A04020102020204" pitchFamily="34" charset="0"/>
              </a:rPr>
              <a:t>A combination of Federal and Arkansas state maintained templates used. </a:t>
            </a:r>
          </a:p>
        </p:txBody>
      </p:sp>
      <p:sp>
        <p:nvSpPr>
          <p:cNvPr id="28" name="Arrow: Right 27">
            <a:extLst>
              <a:ext uri="{FF2B5EF4-FFF2-40B4-BE49-F238E27FC236}">
                <a16:creationId xmlns:a16="http://schemas.microsoft.com/office/drawing/2014/main" id="{E1BAC95B-3D86-42DC-8016-7F090F5E13A1}"/>
              </a:ext>
            </a:extLst>
          </p:cNvPr>
          <p:cNvSpPr/>
          <p:nvPr/>
        </p:nvSpPr>
        <p:spPr>
          <a:xfrm rot="10800000">
            <a:off x="3656210" y="3264760"/>
            <a:ext cx="504275" cy="213005"/>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9" name="Arrow: Right 28">
            <a:extLst>
              <a:ext uri="{FF2B5EF4-FFF2-40B4-BE49-F238E27FC236}">
                <a16:creationId xmlns:a16="http://schemas.microsoft.com/office/drawing/2014/main" id="{08DCD35B-7783-47E4-85DC-C50061BFA81A}"/>
              </a:ext>
            </a:extLst>
          </p:cNvPr>
          <p:cNvSpPr/>
          <p:nvPr/>
        </p:nvSpPr>
        <p:spPr>
          <a:xfrm>
            <a:off x="4298353" y="3868582"/>
            <a:ext cx="504275" cy="213005"/>
          </a:xfrm>
          <a:prstGeom prst="rightArrow">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Slide Number Placeholder 7">
            <a:extLst>
              <a:ext uri="{FF2B5EF4-FFF2-40B4-BE49-F238E27FC236}">
                <a16:creationId xmlns:a16="http://schemas.microsoft.com/office/drawing/2014/main" id="{82EFA85A-5031-4296-A9E3-0A0C7907186E}"/>
              </a:ext>
            </a:extLst>
          </p:cNvPr>
          <p:cNvSpPr>
            <a:spLocks noGrp="1"/>
          </p:cNvSpPr>
          <p:nvPr>
            <p:ph type="sldNum" sz="quarter" idx="12"/>
          </p:nvPr>
        </p:nvSpPr>
        <p:spPr/>
        <p:txBody>
          <a:bodyPr/>
          <a:lstStyle/>
          <a:p>
            <a:fld id="{62DBCB69-547C-4F68-819F-474A80AB012D}" type="slidenum">
              <a:rPr lang="en-US" smtClean="0"/>
              <a:t>11</a:t>
            </a:fld>
            <a:endParaRPr lang="en-US"/>
          </a:p>
        </p:txBody>
      </p:sp>
      <p:pic>
        <p:nvPicPr>
          <p:cNvPr id="10" name="Picture 10" descr="C:\Users\tdasgupta\AppData\Local\Microsoft\Windows\Temporary Internet Files\Content.IE5\QECY1J48\724px-Office-excel.svg[1].png">
            <a:extLst>
              <a:ext uri="{FF2B5EF4-FFF2-40B4-BE49-F238E27FC236}">
                <a16:creationId xmlns:a16="http://schemas.microsoft.com/office/drawing/2014/main" id="{56A0C944-52E2-FF5F-F8D5-3ADF26DF69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8D14458-A67E-6F96-7D69-216EE25D1A3F}"/>
              </a:ext>
            </a:extLst>
          </p:cNvPr>
          <p:cNvSpPr txBox="1"/>
          <p:nvPr/>
        </p:nvSpPr>
        <p:spPr>
          <a:xfrm>
            <a:off x="1670582" y="924311"/>
            <a:ext cx="1840211" cy="530915"/>
          </a:xfrm>
          <a:prstGeom prst="rect">
            <a:avLst/>
          </a:prstGeom>
          <a:noFill/>
        </p:spPr>
        <p:txBody>
          <a:bodyPr wrap="square" rtlCol="0">
            <a:spAutoFit/>
          </a:bodyPr>
          <a:lstStyle/>
          <a:p>
            <a:r>
              <a:rPr lang="en-US" sz="1050" b="1" dirty="0"/>
              <a:t>AR Specialty Access Template </a:t>
            </a:r>
          </a:p>
          <a:p>
            <a:r>
              <a:rPr lang="en-US" sz="900" dirty="0"/>
              <a:t>(County Level-Provider Type Statistics Reported by Issuer)</a:t>
            </a:r>
          </a:p>
        </p:txBody>
      </p:sp>
      <p:pic>
        <p:nvPicPr>
          <p:cNvPr id="12" name="Picture 10" descr="C:\Users\tdasgupta\AppData\Local\Microsoft\Windows\Temporary Internet Files\Content.IE5\QECY1J48\724px-Office-excel.svg[1].png">
            <a:extLst>
              <a:ext uri="{FF2B5EF4-FFF2-40B4-BE49-F238E27FC236}">
                <a16:creationId xmlns:a16="http://schemas.microsoft.com/office/drawing/2014/main" id="{DDDBF4D1-0925-A205-5FDB-9ED0473584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7F11F39-3E9C-DB66-A547-87A47D1619DD}"/>
              </a:ext>
            </a:extLst>
          </p:cNvPr>
          <p:cNvSpPr txBox="1"/>
          <p:nvPr/>
        </p:nvSpPr>
        <p:spPr>
          <a:xfrm>
            <a:off x="5507989" y="925418"/>
            <a:ext cx="2550562" cy="392415"/>
          </a:xfrm>
          <a:prstGeom prst="rect">
            <a:avLst/>
          </a:prstGeom>
          <a:noFill/>
        </p:spPr>
        <p:txBody>
          <a:bodyPr wrap="square" rtlCol="0">
            <a:spAutoFit/>
          </a:bodyPr>
          <a:lstStyle/>
          <a:p>
            <a:r>
              <a:rPr lang="en-US" sz="1050" b="1" dirty="0"/>
              <a:t>NA Template</a:t>
            </a:r>
          </a:p>
          <a:p>
            <a:r>
              <a:rPr lang="en-US" sz="900" dirty="0"/>
              <a:t>(Detailed Data. NPI &amp; Practicing locations) </a:t>
            </a:r>
          </a:p>
        </p:txBody>
      </p:sp>
      <p:pic>
        <p:nvPicPr>
          <p:cNvPr id="14" name="Picture 10" descr="C:\Users\tdasgupta\AppData\Local\Microsoft\Windows\Temporary Internet Files\Content.IE5\QECY1J48\724px-Office-excel.svg[1].png">
            <a:extLst>
              <a:ext uri="{FF2B5EF4-FFF2-40B4-BE49-F238E27FC236}">
                <a16:creationId xmlns:a16="http://schemas.microsoft.com/office/drawing/2014/main" id="{DE7D6406-A399-BF6D-D554-9FF4D3C9D8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35" y="3168896"/>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9B5F832-20BB-C0DB-0DF2-F060F94A9F18}"/>
              </a:ext>
            </a:extLst>
          </p:cNvPr>
          <p:cNvSpPr txBox="1"/>
          <p:nvPr/>
        </p:nvSpPr>
        <p:spPr>
          <a:xfrm>
            <a:off x="801442" y="3211929"/>
            <a:ext cx="2254418" cy="530915"/>
          </a:xfrm>
          <a:prstGeom prst="rect">
            <a:avLst/>
          </a:prstGeom>
          <a:noFill/>
        </p:spPr>
        <p:txBody>
          <a:bodyPr wrap="square" rtlCol="0">
            <a:spAutoFit/>
          </a:bodyPr>
          <a:lstStyle/>
          <a:p>
            <a:r>
              <a:rPr lang="en-US" sz="1050" b="1" dirty="0"/>
              <a:t>AR Provider-Enrollee Ratio Template </a:t>
            </a:r>
          </a:p>
          <a:p>
            <a:r>
              <a:rPr lang="en-US" sz="900" dirty="0"/>
              <a:t>(State Level Provider-Enrollee ratios for various provider types)</a:t>
            </a:r>
          </a:p>
        </p:txBody>
      </p:sp>
      <p:pic>
        <p:nvPicPr>
          <p:cNvPr id="16" name="Picture 10" descr="C:\Users\tdasgupta\AppData\Local\Microsoft\Windows\Temporary Internet Files\Content.IE5\QECY1J48\724px-Office-excel.svg[1].png">
            <a:extLst>
              <a:ext uri="{FF2B5EF4-FFF2-40B4-BE49-F238E27FC236}">
                <a16:creationId xmlns:a16="http://schemas.microsoft.com/office/drawing/2014/main" id="{07E13AD0-02DF-4BB8-6922-D6E668D846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3569" y="418957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55E5D10-BED3-D3F3-47DE-6D597D6313AE}"/>
              </a:ext>
            </a:extLst>
          </p:cNvPr>
          <p:cNvSpPr txBox="1"/>
          <p:nvPr/>
        </p:nvSpPr>
        <p:spPr>
          <a:xfrm>
            <a:off x="5686812" y="4245679"/>
            <a:ext cx="2254418" cy="392415"/>
          </a:xfrm>
          <a:prstGeom prst="rect">
            <a:avLst/>
          </a:prstGeom>
          <a:noFill/>
        </p:spPr>
        <p:txBody>
          <a:bodyPr wrap="square" rtlCol="0">
            <a:spAutoFit/>
          </a:bodyPr>
          <a:lstStyle/>
          <a:p>
            <a:r>
              <a:rPr lang="en-US" sz="1050" b="1" dirty="0"/>
              <a:t>Service Area Template </a:t>
            </a:r>
          </a:p>
          <a:p>
            <a:r>
              <a:rPr lang="en-US" sz="900" dirty="0"/>
              <a:t>(Describes service area(s) covered by plans)</a:t>
            </a:r>
          </a:p>
        </p:txBody>
      </p:sp>
      <p:pic>
        <p:nvPicPr>
          <p:cNvPr id="19" name="Picture 10" descr="C:\Users\tdasgupta\AppData\Local\Microsoft\Windows\Temporary Internet Files\Content.IE5\QECY1J48\724px-Office-excel.svg[1].png">
            <a:extLst>
              <a:ext uri="{FF2B5EF4-FFF2-40B4-BE49-F238E27FC236}">
                <a16:creationId xmlns:a16="http://schemas.microsoft.com/office/drawing/2014/main" id="{62D9F0D3-A738-2144-5CA6-7ED0FAF39F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0571" y="234051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5BE6D8F1-6D7C-1B79-5D14-3B191E84D942}"/>
              </a:ext>
            </a:extLst>
          </p:cNvPr>
          <p:cNvSpPr txBox="1"/>
          <p:nvPr/>
        </p:nvSpPr>
        <p:spPr>
          <a:xfrm>
            <a:off x="6383814" y="2396619"/>
            <a:ext cx="2254418" cy="392415"/>
          </a:xfrm>
          <a:prstGeom prst="rect">
            <a:avLst/>
          </a:prstGeom>
          <a:noFill/>
        </p:spPr>
        <p:txBody>
          <a:bodyPr wrap="square" rtlCol="0">
            <a:spAutoFit/>
          </a:bodyPr>
          <a:lstStyle/>
          <a:p>
            <a:r>
              <a:rPr lang="en-US" sz="1050" b="1" dirty="0"/>
              <a:t>Network ID Template </a:t>
            </a:r>
          </a:p>
          <a:p>
            <a:r>
              <a:rPr lang="en-US" sz="900" dirty="0"/>
              <a:t>(Identifies unique networks used by issuer.)</a:t>
            </a:r>
          </a:p>
        </p:txBody>
      </p:sp>
      <p:pic>
        <p:nvPicPr>
          <p:cNvPr id="31" name="Picture 10" descr="C:\Users\tdasgupta\AppData\Local\Microsoft\Windows\Temporary Internet Files\Content.IE5\QECY1J48\724px-Office-excel.svg[1].png">
            <a:extLst>
              <a:ext uri="{FF2B5EF4-FFF2-40B4-BE49-F238E27FC236}">
                <a16:creationId xmlns:a16="http://schemas.microsoft.com/office/drawing/2014/main" id="{7D4A21F5-F352-9A71-C661-0F8F30EDE0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7339" y="413348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969ED51-BA57-6863-0DF9-9B25C623EDBA}"/>
              </a:ext>
            </a:extLst>
          </p:cNvPr>
          <p:cNvSpPr txBox="1"/>
          <p:nvPr/>
        </p:nvSpPr>
        <p:spPr>
          <a:xfrm>
            <a:off x="1670582" y="4189579"/>
            <a:ext cx="2254418" cy="530915"/>
          </a:xfrm>
          <a:prstGeom prst="rect">
            <a:avLst/>
          </a:prstGeom>
          <a:noFill/>
        </p:spPr>
        <p:txBody>
          <a:bodyPr wrap="square" rtlCol="0">
            <a:spAutoFit/>
          </a:bodyPr>
          <a:lstStyle/>
          <a:p>
            <a:r>
              <a:rPr lang="en-US" sz="1050" b="1" dirty="0"/>
              <a:t>AR Justification Template </a:t>
            </a:r>
          </a:p>
          <a:p>
            <a:r>
              <a:rPr lang="en-US" sz="900" dirty="0"/>
              <a:t>(Justifications for shortcomings on county level statistics for different provider types)</a:t>
            </a:r>
          </a:p>
        </p:txBody>
      </p:sp>
      <p:pic>
        <p:nvPicPr>
          <p:cNvPr id="33" name="Picture 10" descr="C:\Users\tdasgupta\AppData\Local\Microsoft\Windows\Temporary Internet Files\Content.IE5\QECY1J48\724px-Office-excel.svg[1].png">
            <a:extLst>
              <a:ext uri="{FF2B5EF4-FFF2-40B4-BE49-F238E27FC236}">
                <a16:creationId xmlns:a16="http://schemas.microsoft.com/office/drawing/2014/main" id="{44263BD4-D5CD-70CD-506A-2846A23D67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98120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0A4DA28F-E9EA-40DB-3636-777507F66698}"/>
              </a:ext>
            </a:extLst>
          </p:cNvPr>
          <p:cNvSpPr txBox="1"/>
          <p:nvPr/>
        </p:nvSpPr>
        <p:spPr>
          <a:xfrm>
            <a:off x="816507" y="2024233"/>
            <a:ext cx="2254418" cy="669414"/>
          </a:xfrm>
          <a:prstGeom prst="rect">
            <a:avLst/>
          </a:prstGeom>
          <a:noFill/>
        </p:spPr>
        <p:txBody>
          <a:bodyPr wrap="square" rtlCol="0">
            <a:spAutoFit/>
          </a:bodyPr>
          <a:lstStyle/>
          <a:p>
            <a:r>
              <a:rPr lang="en-US" sz="1050" b="1" dirty="0"/>
              <a:t>AR Supplemental NA Template </a:t>
            </a:r>
          </a:p>
          <a:p>
            <a:r>
              <a:rPr lang="en-US" sz="900" dirty="0"/>
              <a:t>(Template to hold provider data for provider types CCIIO would disallow but needed by Arkansas)</a:t>
            </a:r>
          </a:p>
        </p:txBody>
      </p:sp>
    </p:spTree>
    <p:extLst>
      <p:ext uri="{BB962C8B-B14F-4D97-AF65-F5344CB8AC3E}">
        <p14:creationId xmlns:p14="http://schemas.microsoft.com/office/powerpoint/2010/main" val="222716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1" presetClass="entr" presetSubtype="0" fill="hold" nodeType="afterEffect">
                                  <p:stCondLst>
                                    <p:cond delay="75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2250"/>
                            </p:stCondLst>
                            <p:childTnLst>
                              <p:par>
                                <p:cTn id="16" presetID="10" presetClass="entr" presetSubtype="0"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par>
                                <p:cTn id="19" presetID="42" presetClass="path" presetSubtype="0" accel="50000" decel="50000" fill="hold" nodeType="withEffect">
                                  <p:stCondLst>
                                    <p:cond delay="0"/>
                                  </p:stCondLst>
                                  <p:childTnLst>
                                    <p:animMotion origin="layout" path="M -0.22057 0.03426 L 0.04597 0.04306 " pathEditMode="relative" rAng="0" ptsTypes="AA">
                                      <p:cBhvr>
                                        <p:cTn id="20" dur="2000" fill="hold"/>
                                        <p:tgtEl>
                                          <p:spTgt spid="1028"/>
                                        </p:tgtEl>
                                        <p:attrNameLst>
                                          <p:attrName>ppt_x</p:attrName>
                                          <p:attrName>ppt_y</p:attrName>
                                        </p:attrNameLst>
                                      </p:cBhvr>
                                      <p:rCtr x="13320" y="440"/>
                                    </p:animMotion>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42" presetClass="path" presetSubtype="0" accel="50000" decel="50000" fill="hold" nodeType="withEffect">
                                  <p:stCondLst>
                                    <p:cond delay="0"/>
                                  </p:stCondLst>
                                  <p:childTnLst>
                                    <p:animMotion origin="layout" path="M 0.14596 0.00717 L -0.0892 0.00717 " pathEditMode="relative" rAng="0" ptsTypes="AA">
                                      <p:cBhvr>
                                        <p:cTn id="25" dur="2000" fill="hold"/>
                                        <p:tgtEl>
                                          <p:spTgt spid="2"/>
                                        </p:tgtEl>
                                        <p:attrNameLst>
                                          <p:attrName>ppt_x</p:attrName>
                                          <p:attrName>ppt_y</p:attrName>
                                        </p:attrNameLst>
                                      </p:cBhvr>
                                      <p:rCtr x="-11758" y="0"/>
                                    </p:animMotion>
                                  </p:childTnLst>
                                </p:cTn>
                              </p:par>
                            </p:childTnLst>
                          </p:cTn>
                        </p:par>
                        <p:par>
                          <p:cTn id="26" fill="hold">
                            <p:stCondLst>
                              <p:cond delay="4250"/>
                            </p:stCondLst>
                            <p:childTnLst>
                              <p:par>
                                <p:cTn id="27" presetID="10"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A602A-22D8-F5DF-A185-E37196BFA64A}"/>
            </a:ext>
          </a:extLst>
        </p:cNvPr>
        <p:cNvGrpSpPr/>
        <p:nvPr/>
      </p:nvGrpSpPr>
      <p:grpSpPr>
        <a:xfrm>
          <a:off x="0" y="0"/>
          <a:ext cx="0" cy="0"/>
          <a:chOff x="0" y="0"/>
          <a:chExt cx="0" cy="0"/>
        </a:xfrm>
      </p:grpSpPr>
      <p:pic>
        <p:nvPicPr>
          <p:cNvPr id="23" name="Picture 22" descr="A picture containing icon&#10;&#10;Description automatically generated">
            <a:extLst>
              <a:ext uri="{FF2B5EF4-FFF2-40B4-BE49-F238E27FC236}">
                <a16:creationId xmlns:a16="http://schemas.microsoft.com/office/drawing/2014/main" id="{6BFC4765-B795-C9B8-7A44-E4BEC4416B6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52823" y="3756586"/>
            <a:ext cx="647641" cy="707321"/>
          </a:xfrm>
          <a:prstGeom prst="rect">
            <a:avLst/>
          </a:prstGeom>
        </p:spPr>
      </p:pic>
      <p:sp>
        <p:nvSpPr>
          <p:cNvPr id="3" name="TextBox 2">
            <a:extLst>
              <a:ext uri="{FF2B5EF4-FFF2-40B4-BE49-F238E27FC236}">
                <a16:creationId xmlns:a16="http://schemas.microsoft.com/office/drawing/2014/main" id="{B167C98F-28C8-E281-D532-C8E190530BC3}"/>
              </a:ext>
            </a:extLst>
          </p:cNvPr>
          <p:cNvSpPr txBox="1"/>
          <p:nvPr/>
        </p:nvSpPr>
        <p:spPr>
          <a:xfrm>
            <a:off x="433836" y="5450358"/>
            <a:ext cx="8443519" cy="323165"/>
          </a:xfrm>
          <a:prstGeom prst="rect">
            <a:avLst/>
          </a:prstGeom>
          <a:noFill/>
        </p:spPr>
        <p:txBody>
          <a:bodyPr wrap="square" rtlCol="0">
            <a:spAutoFit/>
          </a:bodyPr>
          <a:lstStyle/>
          <a:p>
            <a:r>
              <a:rPr lang="en-US" sz="1500" dirty="0">
                <a:latin typeface="Arial Black" panose="020B0A04020102020204" pitchFamily="34" charset="0"/>
              </a:rPr>
              <a:t>Five templates, not seven, required during data submission time from PY2026.  </a:t>
            </a:r>
          </a:p>
        </p:txBody>
      </p:sp>
      <p:sp>
        <p:nvSpPr>
          <p:cNvPr id="8" name="Slide Number Placeholder 7">
            <a:extLst>
              <a:ext uri="{FF2B5EF4-FFF2-40B4-BE49-F238E27FC236}">
                <a16:creationId xmlns:a16="http://schemas.microsoft.com/office/drawing/2014/main" id="{95B6A8CF-1FF8-CBD3-12C3-1661D36B8EBD}"/>
              </a:ext>
            </a:extLst>
          </p:cNvPr>
          <p:cNvSpPr>
            <a:spLocks noGrp="1"/>
          </p:cNvSpPr>
          <p:nvPr>
            <p:ph type="sldNum" sz="quarter" idx="12"/>
          </p:nvPr>
        </p:nvSpPr>
        <p:spPr/>
        <p:txBody>
          <a:bodyPr/>
          <a:lstStyle/>
          <a:p>
            <a:fld id="{62DBCB69-547C-4F68-819F-474A80AB012D}" type="slidenum">
              <a:rPr lang="en-US" smtClean="0"/>
              <a:t>12</a:t>
            </a:fld>
            <a:endParaRPr lang="en-US"/>
          </a:p>
        </p:txBody>
      </p:sp>
      <p:pic>
        <p:nvPicPr>
          <p:cNvPr id="10" name="Picture 10" descr="C:\Users\tdasgupta\AppData\Local\Microsoft\Windows\Temporary Internet Files\Content.IE5\QECY1J48\724px-Office-excel.svg[1].png">
            <a:extLst>
              <a:ext uri="{FF2B5EF4-FFF2-40B4-BE49-F238E27FC236}">
                <a16:creationId xmlns:a16="http://schemas.microsoft.com/office/drawing/2014/main" id="{1B67FAE8-8032-B08A-E9E6-CC383D9324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3671B80-1678-2810-F76F-E42071D4DAD5}"/>
              </a:ext>
            </a:extLst>
          </p:cNvPr>
          <p:cNvSpPr txBox="1"/>
          <p:nvPr/>
        </p:nvSpPr>
        <p:spPr>
          <a:xfrm>
            <a:off x="1670582" y="924311"/>
            <a:ext cx="1840211" cy="530915"/>
          </a:xfrm>
          <a:prstGeom prst="rect">
            <a:avLst/>
          </a:prstGeom>
          <a:noFill/>
        </p:spPr>
        <p:txBody>
          <a:bodyPr wrap="square" rtlCol="0">
            <a:spAutoFit/>
          </a:bodyPr>
          <a:lstStyle/>
          <a:p>
            <a:r>
              <a:rPr lang="en-US" sz="1050" b="1" dirty="0"/>
              <a:t>AR Specialty Access Template </a:t>
            </a:r>
          </a:p>
          <a:p>
            <a:r>
              <a:rPr lang="en-US" sz="900" dirty="0"/>
              <a:t>(County Level-Provider Type Statistics Reported by Issuer)</a:t>
            </a:r>
          </a:p>
        </p:txBody>
      </p:sp>
      <p:pic>
        <p:nvPicPr>
          <p:cNvPr id="12" name="Picture 10" descr="C:\Users\tdasgupta\AppData\Local\Microsoft\Windows\Temporary Internet Files\Content.IE5\QECY1J48\724px-Office-excel.svg[1].png">
            <a:extLst>
              <a:ext uri="{FF2B5EF4-FFF2-40B4-BE49-F238E27FC236}">
                <a16:creationId xmlns:a16="http://schemas.microsoft.com/office/drawing/2014/main" id="{D242FE44-F612-8ADD-0D7C-08A2E47099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6640E75-00CA-33BD-28E9-E84B4E407EDA}"/>
              </a:ext>
            </a:extLst>
          </p:cNvPr>
          <p:cNvSpPr txBox="1"/>
          <p:nvPr/>
        </p:nvSpPr>
        <p:spPr>
          <a:xfrm>
            <a:off x="5507989" y="925418"/>
            <a:ext cx="2550562" cy="392415"/>
          </a:xfrm>
          <a:prstGeom prst="rect">
            <a:avLst/>
          </a:prstGeom>
          <a:noFill/>
        </p:spPr>
        <p:txBody>
          <a:bodyPr wrap="square" rtlCol="0">
            <a:spAutoFit/>
          </a:bodyPr>
          <a:lstStyle/>
          <a:p>
            <a:r>
              <a:rPr lang="en-US" sz="1050" b="1" dirty="0"/>
              <a:t>NA Template</a:t>
            </a:r>
          </a:p>
          <a:p>
            <a:r>
              <a:rPr lang="en-US" sz="900" dirty="0"/>
              <a:t>(Detailed Data. NPI &amp; Practicing locations) </a:t>
            </a:r>
          </a:p>
        </p:txBody>
      </p:sp>
      <p:pic>
        <p:nvPicPr>
          <p:cNvPr id="14" name="Picture 10" descr="C:\Users\tdasgupta\AppData\Local\Microsoft\Windows\Temporary Internet Files\Content.IE5\QECY1J48\724px-Office-excel.svg[1].png">
            <a:extLst>
              <a:ext uri="{FF2B5EF4-FFF2-40B4-BE49-F238E27FC236}">
                <a16:creationId xmlns:a16="http://schemas.microsoft.com/office/drawing/2014/main" id="{5430D422-D90E-158B-82A4-E74690B105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135" y="3168896"/>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F1073A4-A581-018C-367B-D9E7A9BC11ED}"/>
              </a:ext>
            </a:extLst>
          </p:cNvPr>
          <p:cNvSpPr txBox="1"/>
          <p:nvPr/>
        </p:nvSpPr>
        <p:spPr>
          <a:xfrm>
            <a:off x="801442" y="3211929"/>
            <a:ext cx="2254418" cy="530915"/>
          </a:xfrm>
          <a:prstGeom prst="rect">
            <a:avLst/>
          </a:prstGeom>
          <a:noFill/>
        </p:spPr>
        <p:txBody>
          <a:bodyPr wrap="square" rtlCol="0">
            <a:spAutoFit/>
          </a:bodyPr>
          <a:lstStyle/>
          <a:p>
            <a:r>
              <a:rPr lang="en-US" sz="1050" b="1" dirty="0"/>
              <a:t>AR Provider-Enrollee Ratio Template </a:t>
            </a:r>
          </a:p>
          <a:p>
            <a:r>
              <a:rPr lang="en-US" sz="900" dirty="0"/>
              <a:t>(State Level Provider-Enrollee ratios for various provider types)</a:t>
            </a:r>
          </a:p>
        </p:txBody>
      </p:sp>
      <p:pic>
        <p:nvPicPr>
          <p:cNvPr id="16" name="Picture 10" descr="C:\Users\tdasgupta\AppData\Local\Microsoft\Windows\Temporary Internet Files\Content.IE5\QECY1J48\724px-Office-excel.svg[1].png">
            <a:extLst>
              <a:ext uri="{FF2B5EF4-FFF2-40B4-BE49-F238E27FC236}">
                <a16:creationId xmlns:a16="http://schemas.microsoft.com/office/drawing/2014/main" id="{91E77AAC-1A9C-EC37-C9ED-885DB2EE99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3569" y="418957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DE91959-D478-C649-9C30-F44A6D3D9831}"/>
              </a:ext>
            </a:extLst>
          </p:cNvPr>
          <p:cNvSpPr txBox="1"/>
          <p:nvPr/>
        </p:nvSpPr>
        <p:spPr>
          <a:xfrm>
            <a:off x="5686812" y="4245679"/>
            <a:ext cx="2254418" cy="392415"/>
          </a:xfrm>
          <a:prstGeom prst="rect">
            <a:avLst/>
          </a:prstGeom>
          <a:noFill/>
        </p:spPr>
        <p:txBody>
          <a:bodyPr wrap="square" rtlCol="0">
            <a:spAutoFit/>
          </a:bodyPr>
          <a:lstStyle/>
          <a:p>
            <a:r>
              <a:rPr lang="en-US" sz="1050" b="1" dirty="0"/>
              <a:t>Service Area Template </a:t>
            </a:r>
          </a:p>
          <a:p>
            <a:r>
              <a:rPr lang="en-US" sz="900" dirty="0"/>
              <a:t>(Describes service area(s) covered by plans)</a:t>
            </a:r>
          </a:p>
        </p:txBody>
      </p:sp>
      <p:pic>
        <p:nvPicPr>
          <p:cNvPr id="19" name="Picture 10" descr="C:\Users\tdasgupta\AppData\Local\Microsoft\Windows\Temporary Internet Files\Content.IE5\QECY1J48\724px-Office-excel.svg[1].png">
            <a:extLst>
              <a:ext uri="{FF2B5EF4-FFF2-40B4-BE49-F238E27FC236}">
                <a16:creationId xmlns:a16="http://schemas.microsoft.com/office/drawing/2014/main" id="{DF2B9986-5787-3A86-5CE8-8D52E016FB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0571" y="2340519"/>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401C681-389C-EA30-8E46-94FDA44CE096}"/>
              </a:ext>
            </a:extLst>
          </p:cNvPr>
          <p:cNvSpPr txBox="1"/>
          <p:nvPr/>
        </p:nvSpPr>
        <p:spPr>
          <a:xfrm>
            <a:off x="6383814" y="2396619"/>
            <a:ext cx="2254418" cy="392415"/>
          </a:xfrm>
          <a:prstGeom prst="rect">
            <a:avLst/>
          </a:prstGeom>
          <a:noFill/>
        </p:spPr>
        <p:txBody>
          <a:bodyPr wrap="square" rtlCol="0">
            <a:spAutoFit/>
          </a:bodyPr>
          <a:lstStyle/>
          <a:p>
            <a:r>
              <a:rPr lang="en-US" sz="1050" b="1" dirty="0"/>
              <a:t>Network ID Template </a:t>
            </a:r>
          </a:p>
          <a:p>
            <a:r>
              <a:rPr lang="en-US" sz="900" dirty="0"/>
              <a:t>(Identifies unique networks used by issuer.)</a:t>
            </a:r>
          </a:p>
        </p:txBody>
      </p:sp>
      <p:pic>
        <p:nvPicPr>
          <p:cNvPr id="31" name="Picture 10" descr="C:\Users\tdasgupta\AppData\Local\Microsoft\Windows\Temporary Internet Files\Content.IE5\QECY1J48\724px-Office-excel.svg[1].png">
            <a:extLst>
              <a:ext uri="{FF2B5EF4-FFF2-40B4-BE49-F238E27FC236}">
                <a16:creationId xmlns:a16="http://schemas.microsoft.com/office/drawing/2014/main" id="{C7C5B140-6BA8-C0C1-D9EB-1EB463D1F2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7339" y="413348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B7A52BAD-ECD0-776E-8E58-F9E5F137768C}"/>
              </a:ext>
            </a:extLst>
          </p:cNvPr>
          <p:cNvSpPr txBox="1"/>
          <p:nvPr/>
        </p:nvSpPr>
        <p:spPr>
          <a:xfrm>
            <a:off x="1670582" y="4189579"/>
            <a:ext cx="2254418" cy="530915"/>
          </a:xfrm>
          <a:prstGeom prst="rect">
            <a:avLst/>
          </a:prstGeom>
          <a:noFill/>
        </p:spPr>
        <p:txBody>
          <a:bodyPr wrap="square" rtlCol="0">
            <a:spAutoFit/>
          </a:bodyPr>
          <a:lstStyle/>
          <a:p>
            <a:r>
              <a:rPr lang="en-US" sz="1050" b="1" dirty="0"/>
              <a:t>AR Justification Template </a:t>
            </a:r>
          </a:p>
          <a:p>
            <a:r>
              <a:rPr lang="en-US" sz="900" dirty="0"/>
              <a:t>(Justifications for shortcomings on county level statistics for different provider types)</a:t>
            </a:r>
          </a:p>
        </p:txBody>
      </p:sp>
      <p:pic>
        <p:nvPicPr>
          <p:cNvPr id="33" name="Picture 10" descr="C:\Users\tdasgupta\AppData\Local\Microsoft\Windows\Temporary Internet Files\Content.IE5\QECY1J48\724px-Office-excel.svg[1].png">
            <a:extLst>
              <a:ext uri="{FF2B5EF4-FFF2-40B4-BE49-F238E27FC236}">
                <a16:creationId xmlns:a16="http://schemas.microsoft.com/office/drawing/2014/main" id="{66CB67F7-A321-A8C4-F762-37B9C84412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98120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39CC303A-E53F-63AD-2B79-834C2E58268A}"/>
              </a:ext>
            </a:extLst>
          </p:cNvPr>
          <p:cNvSpPr txBox="1"/>
          <p:nvPr/>
        </p:nvSpPr>
        <p:spPr>
          <a:xfrm>
            <a:off x="816507" y="2024233"/>
            <a:ext cx="2254418" cy="669414"/>
          </a:xfrm>
          <a:prstGeom prst="rect">
            <a:avLst/>
          </a:prstGeom>
          <a:noFill/>
        </p:spPr>
        <p:txBody>
          <a:bodyPr wrap="square" rtlCol="0">
            <a:spAutoFit/>
          </a:bodyPr>
          <a:lstStyle/>
          <a:p>
            <a:r>
              <a:rPr lang="en-US" sz="1050" b="1" dirty="0"/>
              <a:t>AR Supplemental NA Template </a:t>
            </a:r>
          </a:p>
          <a:p>
            <a:r>
              <a:rPr lang="en-US" sz="900" dirty="0"/>
              <a:t>(Template to hold provider data for provider types CCIIO would disallow but needed by Arkansas)</a:t>
            </a:r>
          </a:p>
        </p:txBody>
      </p:sp>
      <p:pic>
        <p:nvPicPr>
          <p:cNvPr id="4" name="Picture 3" descr="Icon&#10;&#10;Description automatically generated">
            <a:extLst>
              <a:ext uri="{FF2B5EF4-FFF2-40B4-BE49-F238E27FC236}">
                <a16:creationId xmlns:a16="http://schemas.microsoft.com/office/drawing/2014/main" id="{2ED05DE1-DB4B-46BF-27BC-3EBAFF09732B}"/>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1816346" y="527296"/>
            <a:ext cx="530915" cy="530915"/>
          </a:xfrm>
          <a:prstGeom prst="rect">
            <a:avLst/>
          </a:prstGeom>
        </p:spPr>
      </p:pic>
      <p:pic>
        <p:nvPicPr>
          <p:cNvPr id="5" name="Picture 4" descr="Icon&#10;&#10;Description automatically generated">
            <a:extLst>
              <a:ext uri="{FF2B5EF4-FFF2-40B4-BE49-F238E27FC236}">
                <a16:creationId xmlns:a16="http://schemas.microsoft.com/office/drawing/2014/main" id="{5AB1A2A6-4978-CB3D-4D73-245BB5F5BBC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884207" y="1569469"/>
            <a:ext cx="530915" cy="530915"/>
          </a:xfrm>
          <a:prstGeom prst="rect">
            <a:avLst/>
          </a:prstGeom>
        </p:spPr>
      </p:pic>
      <p:pic>
        <p:nvPicPr>
          <p:cNvPr id="6" name="Picture 5" descr="Icon&#10;&#10;Description automatically generated">
            <a:extLst>
              <a:ext uri="{FF2B5EF4-FFF2-40B4-BE49-F238E27FC236}">
                <a16:creationId xmlns:a16="http://schemas.microsoft.com/office/drawing/2014/main" id="{C8769DA5-22A8-621E-9278-54455FCA1764}"/>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flipH="1">
            <a:off x="3234992" y="3714764"/>
            <a:ext cx="530915" cy="530915"/>
          </a:xfrm>
          <a:prstGeom prst="rect">
            <a:avLst/>
          </a:prstGeom>
        </p:spPr>
      </p:pic>
      <p:sp>
        <p:nvSpPr>
          <p:cNvPr id="7" name="TextBox 6">
            <a:extLst>
              <a:ext uri="{FF2B5EF4-FFF2-40B4-BE49-F238E27FC236}">
                <a16:creationId xmlns:a16="http://schemas.microsoft.com/office/drawing/2014/main" id="{A3E5B7C8-AE59-DB84-205C-CBE3A0D41F52}"/>
              </a:ext>
            </a:extLst>
          </p:cNvPr>
          <p:cNvSpPr txBox="1"/>
          <p:nvPr/>
        </p:nvSpPr>
        <p:spPr>
          <a:xfrm>
            <a:off x="304800" y="228600"/>
            <a:ext cx="3505200" cy="523220"/>
          </a:xfrm>
          <a:prstGeom prst="rect">
            <a:avLst/>
          </a:prstGeom>
          <a:noFill/>
        </p:spPr>
        <p:txBody>
          <a:bodyPr wrap="square" rtlCol="0">
            <a:spAutoFit/>
          </a:bodyPr>
          <a:lstStyle/>
          <a:p>
            <a:r>
              <a:rPr lang="en-US" sz="2800" dirty="0">
                <a:solidFill>
                  <a:srgbClr val="680000"/>
                </a:solidFill>
                <a:latin typeface="Stencil" panose="040409050D0802020404" pitchFamily="82" charset="0"/>
              </a:rPr>
              <a:t>From PY2026…</a:t>
            </a:r>
          </a:p>
        </p:txBody>
      </p:sp>
    </p:spTree>
    <p:extLst>
      <p:ext uri="{BB962C8B-B14F-4D97-AF65-F5344CB8AC3E}">
        <p14:creationId xmlns:p14="http://schemas.microsoft.com/office/powerpoint/2010/main" val="209973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par>
                          <p:cTn id="32" fill="hold">
                            <p:stCondLst>
                              <p:cond delay="1000"/>
                            </p:stCondLst>
                            <p:childTnLst>
                              <p:par>
                                <p:cTn id="33" presetID="10" presetClass="exit" presetSubtype="0" fill="hold" nodeType="after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par>
                          <p:cTn id="36" fill="hold">
                            <p:stCondLst>
                              <p:cond delay="1500"/>
                            </p:stCondLst>
                            <p:childTnLst>
                              <p:par>
                                <p:cTn id="37" presetID="10" presetClass="exit" presetSubtype="0" fill="hold" nodeType="after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par>
                          <p:cTn id="40" fill="hold">
                            <p:stCondLst>
                              <p:cond delay="2000"/>
                            </p:stCondLst>
                            <p:childTnLst>
                              <p:par>
                                <p:cTn id="41" presetID="10" presetClass="exit" presetSubtype="0" fill="hold" nodeType="afterEffect">
                                  <p:stCondLst>
                                    <p:cond delay="0"/>
                                  </p:stCondLst>
                                  <p:childTnLst>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childTnLst>
                          </p:cTn>
                        </p:par>
                        <p:par>
                          <p:cTn id="44" fill="hold">
                            <p:stCondLst>
                              <p:cond delay="2500"/>
                            </p:stCondLst>
                            <p:childTnLst>
                              <p:par>
                                <p:cTn id="45" presetID="10" presetClass="exit" presetSubtype="0" fill="hold" grpId="1" nodeType="afterEffect">
                                  <p:stCondLst>
                                    <p:cond delay="0"/>
                                  </p:stCondLst>
                                  <p:childTnLst>
                                    <p:animEffect transition="out" filter="fade">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par>
                          <p:cTn id="48" fill="hold">
                            <p:stCondLst>
                              <p:cond delay="3000"/>
                            </p:stCondLst>
                            <p:childTnLst>
                              <p:par>
                                <p:cTn id="49" presetID="10" presetClass="exit" presetSubtype="0" fill="hold" nodeType="after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par>
                          <p:cTn id="52" fill="hold">
                            <p:stCondLst>
                              <p:cond delay="3500"/>
                            </p:stCondLst>
                            <p:childTnLst>
                              <p:par>
                                <p:cTn id="53" presetID="10" presetClass="exit" presetSubtype="0" fill="hold" grpId="1" nodeType="after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par>
                          <p:cTn id="56" fill="hold">
                            <p:stCondLst>
                              <p:cond delay="4000"/>
                            </p:stCondLst>
                            <p:childTnLst>
                              <p:par>
                                <p:cTn id="57" presetID="10" presetClass="exit" presetSubtype="0" fill="hold" nodeType="afterEffect">
                                  <p:stCondLst>
                                    <p:cond delay="0"/>
                                  </p:stCondLst>
                                  <p:childTnLst>
                                    <p:animEffect transition="out" filter="fade">
                                      <p:cBhvr>
                                        <p:cTn id="58" dur="500"/>
                                        <p:tgtEl>
                                          <p:spTgt spid="33"/>
                                        </p:tgtEl>
                                      </p:cBhvr>
                                    </p:animEffect>
                                    <p:set>
                                      <p:cBhvr>
                                        <p:cTn id="59" dur="1" fill="hold">
                                          <p:stCondLst>
                                            <p:cond delay="499"/>
                                          </p:stCondLst>
                                        </p:cTn>
                                        <p:tgtEl>
                                          <p:spTgt spid="33"/>
                                        </p:tgtEl>
                                        <p:attrNameLst>
                                          <p:attrName>style.visibility</p:attrName>
                                        </p:attrNameLst>
                                      </p:cBhvr>
                                      <p:to>
                                        <p:strVal val="hidden"/>
                                      </p:to>
                                    </p:set>
                                  </p:childTnLst>
                                </p:cTn>
                              </p:par>
                            </p:childTnLst>
                          </p:cTn>
                        </p:par>
                        <p:par>
                          <p:cTn id="60" fill="hold">
                            <p:stCondLst>
                              <p:cond delay="4500"/>
                            </p:stCondLst>
                            <p:childTnLst>
                              <p:par>
                                <p:cTn id="61" presetID="10" presetClass="exit" presetSubtype="0" fill="hold" grpId="1" nodeType="afterEffect">
                                  <p:stCondLst>
                                    <p:cond delay="0"/>
                                  </p:stCondLst>
                                  <p:childTnLst>
                                    <p:animEffect transition="out" filter="fade">
                                      <p:cBhvr>
                                        <p:cTn id="62" dur="500"/>
                                        <p:tgtEl>
                                          <p:spTgt spid="34"/>
                                        </p:tgtEl>
                                      </p:cBhvr>
                                    </p:animEffect>
                                    <p:set>
                                      <p:cBhvr>
                                        <p:cTn id="63" dur="1" fill="hold">
                                          <p:stCondLst>
                                            <p:cond delay="499"/>
                                          </p:stCondLst>
                                        </p:cTn>
                                        <p:tgtEl>
                                          <p:spTgt spid="34"/>
                                        </p:tgtEl>
                                        <p:attrNameLst>
                                          <p:attrName>style.visibility</p:attrName>
                                        </p:attrNameLst>
                                      </p:cBhvr>
                                      <p:to>
                                        <p:strVal val="hidden"/>
                                      </p:to>
                                    </p:se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3"/>
                                        </p:tgtEl>
                                      </p:cBhvr>
                                    </p:animEffect>
                                    <p:set>
                                      <p:cBhvr>
                                        <p:cTn id="72" dur="1" fill="hold">
                                          <p:stCondLst>
                                            <p:cond delay="499"/>
                                          </p:stCondLst>
                                        </p:cTn>
                                        <p:tgtEl>
                                          <p:spTgt spid="3"/>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9"/>
                                        </p:tgtEl>
                                      </p:cBhvr>
                                    </p:animEffect>
                                    <p:set>
                                      <p:cBhvr>
                                        <p:cTn id="81" dur="1" fill="hold">
                                          <p:stCondLst>
                                            <p:cond delay="499"/>
                                          </p:stCondLst>
                                        </p:cTn>
                                        <p:tgtEl>
                                          <p:spTgt spid="19"/>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30"/>
                                        </p:tgtEl>
                                      </p:cBhvr>
                                    </p:animEffect>
                                    <p:set>
                                      <p:cBhvr>
                                        <p:cTn id="84" dur="1" fill="hold">
                                          <p:stCondLst>
                                            <p:cond delay="499"/>
                                          </p:stCondLst>
                                        </p:cTn>
                                        <p:tgtEl>
                                          <p:spTgt spid="30"/>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6"/>
                                        </p:tgtEl>
                                      </p:cBhvr>
                                    </p:animEffect>
                                    <p:set>
                                      <p:cBhvr>
                                        <p:cTn id="9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1" grpId="1"/>
      <p:bldP spid="15" grpId="0"/>
      <p:bldP spid="18" grpId="0"/>
      <p:bldP spid="30" grpId="0"/>
      <p:bldP spid="32" grpId="1"/>
      <p:bldP spid="3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F6435-2FDE-23A0-02F1-9B8C531CE6E0}"/>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7CD6AB9-8E73-60DB-B7F6-323B2E20397D}"/>
              </a:ext>
            </a:extLst>
          </p:cNvPr>
          <p:cNvSpPr>
            <a:spLocks noGrp="1"/>
          </p:cNvSpPr>
          <p:nvPr>
            <p:ph type="sldNum" sz="quarter" idx="12"/>
          </p:nvPr>
        </p:nvSpPr>
        <p:spPr/>
        <p:txBody>
          <a:bodyPr/>
          <a:lstStyle/>
          <a:p>
            <a:fld id="{62DBCB69-547C-4F68-819F-474A80AB012D}" type="slidenum">
              <a:rPr lang="en-US" smtClean="0"/>
              <a:t>13</a:t>
            </a:fld>
            <a:endParaRPr lang="en-US"/>
          </a:p>
        </p:txBody>
      </p:sp>
      <p:pic>
        <p:nvPicPr>
          <p:cNvPr id="10" name="Picture 10" descr="C:\Users\tdasgupta\AppData\Local\Microsoft\Windows\Temporary Internet Files\Content.IE5\QECY1J48\724px-Office-excel.svg[1].png">
            <a:extLst>
              <a:ext uri="{FF2B5EF4-FFF2-40B4-BE49-F238E27FC236}">
                <a16:creationId xmlns:a16="http://schemas.microsoft.com/office/drawing/2014/main" id="{4FB8E51D-250A-126B-4EF1-9C9ADD976C7C}"/>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3848477-B38C-CB70-FCC1-E46DC06E80D6}"/>
              </a:ext>
            </a:extLst>
          </p:cNvPr>
          <p:cNvSpPr txBox="1"/>
          <p:nvPr/>
        </p:nvSpPr>
        <p:spPr>
          <a:xfrm>
            <a:off x="1670582" y="924311"/>
            <a:ext cx="1840211" cy="692497"/>
          </a:xfrm>
          <a:prstGeom prst="rect">
            <a:avLst/>
          </a:prstGeom>
          <a:noFill/>
        </p:spPr>
        <p:txBody>
          <a:bodyPr wrap="square" rtlCol="0">
            <a:spAutoFit/>
          </a:bodyPr>
          <a:lstStyle/>
          <a:p>
            <a:r>
              <a:rPr lang="en-US" sz="1050" b="1" dirty="0"/>
              <a:t>Current Finalized Provider Type NPI Pool (PTNP)</a:t>
            </a:r>
          </a:p>
          <a:p>
            <a:r>
              <a:rPr lang="en-US" sz="900" dirty="0"/>
              <a:t>(Provider classifications vetted by the industry)</a:t>
            </a:r>
          </a:p>
        </p:txBody>
      </p:sp>
      <p:pic>
        <p:nvPicPr>
          <p:cNvPr id="12" name="Picture 10" descr="C:\Users\tdasgupta\AppData\Local\Microsoft\Windows\Temporary Internet Files\Content.IE5\QECY1J48\724px-Office-excel.svg[1].png">
            <a:extLst>
              <a:ext uri="{FF2B5EF4-FFF2-40B4-BE49-F238E27FC236}">
                <a16:creationId xmlns:a16="http://schemas.microsoft.com/office/drawing/2014/main" id="{DC573927-AD42-D2CF-B336-5989EA7560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4EA34DB-D5CA-1608-0373-856A54D6CD83}"/>
              </a:ext>
            </a:extLst>
          </p:cNvPr>
          <p:cNvSpPr txBox="1"/>
          <p:nvPr/>
        </p:nvSpPr>
        <p:spPr>
          <a:xfrm>
            <a:off x="5507989" y="925418"/>
            <a:ext cx="2550562" cy="392415"/>
          </a:xfrm>
          <a:prstGeom prst="rect">
            <a:avLst/>
          </a:prstGeom>
          <a:noFill/>
        </p:spPr>
        <p:txBody>
          <a:bodyPr wrap="square" rtlCol="0">
            <a:spAutoFit/>
          </a:bodyPr>
          <a:lstStyle/>
          <a:p>
            <a:r>
              <a:rPr lang="en-US" sz="1050" b="1" dirty="0"/>
              <a:t>NA Template</a:t>
            </a:r>
          </a:p>
          <a:p>
            <a:r>
              <a:rPr lang="en-US" sz="900" dirty="0"/>
              <a:t>(Detailed Data. NPI &amp; Practicing locations) </a:t>
            </a:r>
          </a:p>
        </p:txBody>
      </p:sp>
      <p:pic>
        <p:nvPicPr>
          <p:cNvPr id="19" name="Picture 10" descr="C:\Users\tdasgupta\AppData\Local\Microsoft\Windows\Temporary Internet Files\Content.IE5\QECY1J48\724px-Office-excel.svg[1].png">
            <a:extLst>
              <a:ext uri="{FF2B5EF4-FFF2-40B4-BE49-F238E27FC236}">
                <a16:creationId xmlns:a16="http://schemas.microsoft.com/office/drawing/2014/main" id="{6D6CCC8F-F88C-751F-E584-E9843F3F1F4F}"/>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537365" y="266700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1C45BF0-3160-C25A-2333-657D77CAAEBD}"/>
              </a:ext>
            </a:extLst>
          </p:cNvPr>
          <p:cNvSpPr txBox="1"/>
          <p:nvPr/>
        </p:nvSpPr>
        <p:spPr>
          <a:xfrm>
            <a:off x="6900608" y="2723100"/>
            <a:ext cx="2254418" cy="392415"/>
          </a:xfrm>
          <a:prstGeom prst="rect">
            <a:avLst/>
          </a:prstGeom>
          <a:noFill/>
        </p:spPr>
        <p:txBody>
          <a:bodyPr wrap="square" rtlCol="0">
            <a:spAutoFit/>
          </a:bodyPr>
          <a:lstStyle/>
          <a:p>
            <a:r>
              <a:rPr lang="en-US" sz="1050" b="1" dirty="0"/>
              <a:t>QHP Sample Population file </a:t>
            </a:r>
          </a:p>
          <a:p>
            <a:r>
              <a:rPr lang="en-US" sz="900" dirty="0"/>
              <a:t>(Provided by CCIIO.)</a:t>
            </a:r>
          </a:p>
        </p:txBody>
      </p:sp>
      <p:cxnSp>
        <p:nvCxnSpPr>
          <p:cNvPr id="37" name="Straight Arrow Connector 36">
            <a:extLst>
              <a:ext uri="{FF2B5EF4-FFF2-40B4-BE49-F238E27FC236}">
                <a16:creationId xmlns:a16="http://schemas.microsoft.com/office/drawing/2014/main" id="{3ABDB32A-CCE7-0F3A-0E72-17DA84950626}"/>
              </a:ext>
            </a:extLst>
          </p:cNvPr>
          <p:cNvCxnSpPr>
            <a:cxnSpLocks/>
          </p:cNvCxnSpPr>
          <p:nvPr/>
        </p:nvCxnSpPr>
        <p:spPr>
          <a:xfrm flipH="1">
            <a:off x="4391041" y="1505171"/>
            <a:ext cx="727183" cy="811159"/>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8E7FD5E-CC3B-76F8-062A-E44C21C93812}"/>
              </a:ext>
            </a:extLst>
          </p:cNvPr>
          <p:cNvSpPr txBox="1"/>
          <p:nvPr/>
        </p:nvSpPr>
        <p:spPr>
          <a:xfrm>
            <a:off x="4931553" y="1615253"/>
            <a:ext cx="2612247" cy="523220"/>
          </a:xfrm>
          <a:prstGeom prst="rect">
            <a:avLst/>
          </a:prstGeom>
          <a:noFill/>
        </p:spPr>
        <p:txBody>
          <a:bodyPr wrap="square" rtlCol="0">
            <a:spAutoFit/>
          </a:bodyPr>
          <a:lstStyle/>
          <a:p>
            <a:r>
              <a:rPr lang="en-US" sz="1400" b="1" dirty="0">
                <a:solidFill>
                  <a:srgbClr val="680000"/>
                </a:solidFill>
              </a:rPr>
              <a:t>Provider location</a:t>
            </a:r>
          </a:p>
          <a:p>
            <a:r>
              <a:rPr lang="en-US" sz="1400" b="1" dirty="0">
                <a:solidFill>
                  <a:srgbClr val="680000"/>
                </a:solidFill>
              </a:rPr>
              <a:t>(Not provider classification)  </a:t>
            </a:r>
            <a:endParaRPr lang="en-US" sz="1400" b="1" dirty="0">
              <a:solidFill>
                <a:srgbClr val="FF0000"/>
              </a:solidFill>
            </a:endParaRPr>
          </a:p>
        </p:txBody>
      </p:sp>
      <p:cxnSp>
        <p:nvCxnSpPr>
          <p:cNvPr id="39" name="Straight Arrow Connector 38">
            <a:extLst>
              <a:ext uri="{FF2B5EF4-FFF2-40B4-BE49-F238E27FC236}">
                <a16:creationId xmlns:a16="http://schemas.microsoft.com/office/drawing/2014/main" id="{7BFCE4CA-58BC-5EED-3D4B-4BE1BD912B7B}"/>
              </a:ext>
            </a:extLst>
          </p:cNvPr>
          <p:cNvCxnSpPr>
            <a:cxnSpLocks/>
          </p:cNvCxnSpPr>
          <p:nvPr/>
        </p:nvCxnSpPr>
        <p:spPr>
          <a:xfrm flipH="1">
            <a:off x="4942245" y="2912670"/>
            <a:ext cx="1343079" cy="58317"/>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8F3A9E5-F65A-36F2-0F39-973440ADF268}"/>
              </a:ext>
            </a:extLst>
          </p:cNvPr>
          <p:cNvSpPr txBox="1"/>
          <p:nvPr/>
        </p:nvSpPr>
        <p:spPr>
          <a:xfrm>
            <a:off x="5275306" y="2333351"/>
            <a:ext cx="1201694" cy="523220"/>
          </a:xfrm>
          <a:prstGeom prst="rect">
            <a:avLst/>
          </a:prstGeom>
          <a:noFill/>
        </p:spPr>
        <p:txBody>
          <a:bodyPr wrap="square" rtlCol="0">
            <a:spAutoFit/>
          </a:bodyPr>
          <a:lstStyle/>
          <a:p>
            <a:r>
              <a:rPr lang="en-US" sz="1400" b="1" dirty="0">
                <a:solidFill>
                  <a:srgbClr val="680000"/>
                </a:solidFill>
              </a:rPr>
              <a:t>Consumer location</a:t>
            </a:r>
          </a:p>
        </p:txBody>
      </p:sp>
      <p:cxnSp>
        <p:nvCxnSpPr>
          <p:cNvPr id="44" name="Straight Arrow Connector 43">
            <a:extLst>
              <a:ext uri="{FF2B5EF4-FFF2-40B4-BE49-F238E27FC236}">
                <a16:creationId xmlns:a16="http://schemas.microsoft.com/office/drawing/2014/main" id="{8ECC8314-C0A9-964B-1AA7-22B25BD51CCA}"/>
              </a:ext>
            </a:extLst>
          </p:cNvPr>
          <p:cNvCxnSpPr>
            <a:cxnSpLocks/>
          </p:cNvCxnSpPr>
          <p:nvPr/>
        </p:nvCxnSpPr>
        <p:spPr>
          <a:xfrm>
            <a:off x="2674983" y="1639711"/>
            <a:ext cx="835810" cy="778207"/>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CB21E01-D58B-06D0-E11B-9A6E932DAB1A}"/>
              </a:ext>
            </a:extLst>
          </p:cNvPr>
          <p:cNvSpPr txBox="1"/>
          <p:nvPr/>
        </p:nvSpPr>
        <p:spPr>
          <a:xfrm>
            <a:off x="2057400" y="1808035"/>
            <a:ext cx="1617008" cy="523220"/>
          </a:xfrm>
          <a:prstGeom prst="rect">
            <a:avLst/>
          </a:prstGeom>
          <a:noFill/>
        </p:spPr>
        <p:txBody>
          <a:bodyPr wrap="square" rtlCol="0">
            <a:spAutoFit/>
          </a:bodyPr>
          <a:lstStyle/>
          <a:p>
            <a:r>
              <a:rPr lang="en-US" sz="1400" b="1" dirty="0">
                <a:solidFill>
                  <a:srgbClr val="680000"/>
                </a:solidFill>
              </a:rPr>
              <a:t>Provider classification</a:t>
            </a:r>
          </a:p>
        </p:txBody>
      </p:sp>
      <p:pic>
        <p:nvPicPr>
          <p:cNvPr id="52" name="Picture 51" descr="Icon&#10;&#10;Description automatically generated">
            <a:extLst>
              <a:ext uri="{FF2B5EF4-FFF2-40B4-BE49-F238E27FC236}">
                <a16:creationId xmlns:a16="http://schemas.microsoft.com/office/drawing/2014/main" id="{E79999C3-E861-223E-B261-F019CE52D00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38055" y="2446522"/>
            <a:ext cx="1283393" cy="987695"/>
          </a:xfrm>
          <a:prstGeom prst="rect">
            <a:avLst/>
          </a:prstGeom>
        </p:spPr>
      </p:pic>
      <p:pic>
        <p:nvPicPr>
          <p:cNvPr id="54" name="Picture 10" descr="C:\Users\tdasgupta\AppData\Local\Microsoft\Windows\Temporary Internet Files\Content.IE5\QECY1J48\724px-Office-excel.svg[1].png">
            <a:extLst>
              <a:ext uri="{FF2B5EF4-FFF2-40B4-BE49-F238E27FC236}">
                <a16:creationId xmlns:a16="http://schemas.microsoft.com/office/drawing/2014/main" id="{7EE5958D-4122-5EF4-E240-6E91CA0F282F}"/>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63129" y="2406147"/>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0826B06-35B3-3540-438C-28A862A3CDC9}"/>
              </a:ext>
            </a:extLst>
          </p:cNvPr>
          <p:cNvSpPr txBox="1"/>
          <p:nvPr/>
        </p:nvSpPr>
        <p:spPr>
          <a:xfrm>
            <a:off x="33968" y="2940370"/>
            <a:ext cx="1840211" cy="715581"/>
          </a:xfrm>
          <a:prstGeom prst="rect">
            <a:avLst/>
          </a:prstGeom>
          <a:noFill/>
        </p:spPr>
        <p:txBody>
          <a:bodyPr wrap="square" rtlCol="0">
            <a:spAutoFit/>
          </a:bodyPr>
          <a:lstStyle/>
          <a:p>
            <a:r>
              <a:rPr lang="en-US" sz="1050" b="1" dirty="0"/>
              <a:t>CCIIO NA Drive Distance for each Provider Type &amp; Medicare County type </a:t>
            </a:r>
          </a:p>
          <a:p>
            <a:endParaRPr lang="en-US" sz="900" dirty="0"/>
          </a:p>
        </p:txBody>
      </p:sp>
      <p:cxnSp>
        <p:nvCxnSpPr>
          <p:cNvPr id="56" name="Straight Arrow Connector 55">
            <a:extLst>
              <a:ext uri="{FF2B5EF4-FFF2-40B4-BE49-F238E27FC236}">
                <a16:creationId xmlns:a16="http://schemas.microsoft.com/office/drawing/2014/main" id="{490D0736-3137-5714-4835-58DB4E2A3486}"/>
              </a:ext>
            </a:extLst>
          </p:cNvPr>
          <p:cNvCxnSpPr>
            <a:cxnSpLocks/>
          </p:cNvCxnSpPr>
          <p:nvPr/>
        </p:nvCxnSpPr>
        <p:spPr>
          <a:xfrm flipV="1">
            <a:off x="1892837" y="3115586"/>
            <a:ext cx="1381596" cy="5666"/>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E5FFD6A-5C81-A92C-9CDF-CCDF0A71FDA4}"/>
              </a:ext>
            </a:extLst>
          </p:cNvPr>
          <p:cNvSpPr txBox="1"/>
          <p:nvPr/>
        </p:nvSpPr>
        <p:spPr>
          <a:xfrm>
            <a:off x="1657425" y="2722082"/>
            <a:ext cx="1617008" cy="307777"/>
          </a:xfrm>
          <a:prstGeom prst="rect">
            <a:avLst/>
          </a:prstGeom>
          <a:noFill/>
        </p:spPr>
        <p:txBody>
          <a:bodyPr wrap="square" rtlCol="0">
            <a:spAutoFit/>
          </a:bodyPr>
          <a:lstStyle/>
          <a:p>
            <a:r>
              <a:rPr lang="en-US" sz="1400" b="1" dirty="0">
                <a:solidFill>
                  <a:srgbClr val="680000"/>
                </a:solidFill>
              </a:rPr>
              <a:t>CCIIO requirement</a:t>
            </a:r>
          </a:p>
        </p:txBody>
      </p:sp>
      <p:pic>
        <p:nvPicPr>
          <p:cNvPr id="60" name="Picture 10" descr="C:\Users\tdasgupta\AppData\Local\Microsoft\Windows\Temporary Internet Files\Content.IE5\QECY1J48\724px-Office-excel.svg[1].png">
            <a:extLst>
              <a:ext uri="{FF2B5EF4-FFF2-40B4-BE49-F238E27FC236}">
                <a16:creationId xmlns:a16="http://schemas.microsoft.com/office/drawing/2014/main" id="{563D7237-34B3-42C6-5CE8-63E088E93E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40" y="4456626"/>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01F45666-4483-F2E5-79D2-0E17F77499A0}"/>
              </a:ext>
            </a:extLst>
          </p:cNvPr>
          <p:cNvSpPr txBox="1"/>
          <p:nvPr/>
        </p:nvSpPr>
        <p:spPr>
          <a:xfrm>
            <a:off x="3189454" y="4419600"/>
            <a:ext cx="2254418" cy="530915"/>
          </a:xfrm>
          <a:prstGeom prst="rect">
            <a:avLst/>
          </a:prstGeom>
          <a:noFill/>
        </p:spPr>
        <p:txBody>
          <a:bodyPr wrap="square" rtlCol="0">
            <a:spAutoFit/>
          </a:bodyPr>
          <a:lstStyle/>
          <a:p>
            <a:r>
              <a:rPr lang="en-US" sz="1050" b="1" dirty="0"/>
              <a:t>AR Justification Template </a:t>
            </a:r>
          </a:p>
          <a:p>
            <a:r>
              <a:rPr lang="en-US" sz="900" dirty="0"/>
              <a:t>(Justifications for shortcomings on county level statistics for different provider types)</a:t>
            </a:r>
          </a:p>
        </p:txBody>
      </p:sp>
      <p:sp>
        <p:nvSpPr>
          <p:cNvPr id="62" name="TextBox 61">
            <a:extLst>
              <a:ext uri="{FF2B5EF4-FFF2-40B4-BE49-F238E27FC236}">
                <a16:creationId xmlns:a16="http://schemas.microsoft.com/office/drawing/2014/main" id="{465E4CEE-59FB-C001-17B6-5655ED74F3C7}"/>
              </a:ext>
            </a:extLst>
          </p:cNvPr>
          <p:cNvSpPr txBox="1"/>
          <p:nvPr/>
        </p:nvSpPr>
        <p:spPr>
          <a:xfrm>
            <a:off x="2868741" y="3398480"/>
            <a:ext cx="2846256" cy="307777"/>
          </a:xfrm>
          <a:prstGeom prst="rect">
            <a:avLst/>
          </a:prstGeom>
          <a:noFill/>
        </p:spPr>
        <p:txBody>
          <a:bodyPr wrap="square" rtlCol="0">
            <a:spAutoFit/>
          </a:bodyPr>
          <a:lstStyle/>
          <a:p>
            <a:r>
              <a:rPr lang="en-US" sz="1400" b="1" dirty="0"/>
              <a:t>AID’s Computation of coverage %  </a:t>
            </a:r>
          </a:p>
        </p:txBody>
      </p:sp>
      <p:cxnSp>
        <p:nvCxnSpPr>
          <p:cNvPr id="69" name="Straight Arrow Connector 68">
            <a:extLst>
              <a:ext uri="{FF2B5EF4-FFF2-40B4-BE49-F238E27FC236}">
                <a16:creationId xmlns:a16="http://schemas.microsoft.com/office/drawing/2014/main" id="{4367547F-8ECC-EA7C-C6F9-B5DB186A11B0}"/>
              </a:ext>
            </a:extLst>
          </p:cNvPr>
          <p:cNvCxnSpPr>
            <a:cxnSpLocks/>
          </p:cNvCxnSpPr>
          <p:nvPr/>
        </p:nvCxnSpPr>
        <p:spPr>
          <a:xfrm>
            <a:off x="3924373" y="3706257"/>
            <a:ext cx="0" cy="750369"/>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E47A104-54A5-9D07-935F-79CA1E5B7370}"/>
              </a:ext>
            </a:extLst>
          </p:cNvPr>
          <p:cNvSpPr txBox="1"/>
          <p:nvPr/>
        </p:nvSpPr>
        <p:spPr>
          <a:xfrm>
            <a:off x="3981360" y="3821644"/>
            <a:ext cx="1338905" cy="523220"/>
          </a:xfrm>
          <a:prstGeom prst="rect">
            <a:avLst/>
          </a:prstGeom>
          <a:noFill/>
        </p:spPr>
        <p:txBody>
          <a:bodyPr wrap="square" rtlCol="0">
            <a:spAutoFit/>
          </a:bodyPr>
          <a:lstStyle/>
          <a:p>
            <a:r>
              <a:rPr lang="en-US" sz="1400" b="1" dirty="0">
                <a:solidFill>
                  <a:srgbClr val="680000"/>
                </a:solidFill>
              </a:rPr>
              <a:t>Network Shortcomings</a:t>
            </a:r>
          </a:p>
        </p:txBody>
      </p:sp>
      <p:sp>
        <p:nvSpPr>
          <p:cNvPr id="4" name="TextBox 3">
            <a:extLst>
              <a:ext uri="{FF2B5EF4-FFF2-40B4-BE49-F238E27FC236}">
                <a16:creationId xmlns:a16="http://schemas.microsoft.com/office/drawing/2014/main" id="{2FE7300A-350A-387F-0DF7-0AC695C7E6BA}"/>
              </a:ext>
            </a:extLst>
          </p:cNvPr>
          <p:cNvSpPr txBox="1"/>
          <p:nvPr/>
        </p:nvSpPr>
        <p:spPr>
          <a:xfrm>
            <a:off x="304800" y="228600"/>
            <a:ext cx="3505200" cy="523220"/>
          </a:xfrm>
          <a:prstGeom prst="rect">
            <a:avLst/>
          </a:prstGeom>
          <a:noFill/>
        </p:spPr>
        <p:txBody>
          <a:bodyPr wrap="square" rtlCol="0">
            <a:spAutoFit/>
          </a:bodyPr>
          <a:lstStyle/>
          <a:p>
            <a:r>
              <a:rPr lang="en-US" sz="2800" dirty="0">
                <a:solidFill>
                  <a:srgbClr val="680000"/>
                </a:solidFill>
                <a:latin typeface="Stencil" panose="040409050D0802020404" pitchFamily="82" charset="0"/>
              </a:rPr>
              <a:t>From PY2026…</a:t>
            </a:r>
          </a:p>
        </p:txBody>
      </p:sp>
      <p:sp>
        <p:nvSpPr>
          <p:cNvPr id="21" name="TextBox 20">
            <a:extLst>
              <a:ext uri="{FF2B5EF4-FFF2-40B4-BE49-F238E27FC236}">
                <a16:creationId xmlns:a16="http://schemas.microsoft.com/office/drawing/2014/main" id="{D98CCCC4-6919-579F-4B51-FB6B3F9AF273}"/>
              </a:ext>
            </a:extLst>
          </p:cNvPr>
          <p:cNvSpPr txBox="1"/>
          <p:nvPr/>
        </p:nvSpPr>
        <p:spPr>
          <a:xfrm rot="21104068">
            <a:off x="2419640" y="4822119"/>
            <a:ext cx="1524000" cy="276999"/>
          </a:xfrm>
          <a:prstGeom prst="rect">
            <a:avLst/>
          </a:prstGeom>
          <a:noFill/>
        </p:spPr>
        <p:txBody>
          <a:bodyPr wrap="square" rtlCol="0">
            <a:spAutoFit/>
          </a:bodyPr>
          <a:lstStyle/>
          <a:p>
            <a:r>
              <a:rPr lang="en-US" sz="1200" dirty="0">
                <a:solidFill>
                  <a:srgbClr val="680000"/>
                </a:solidFill>
                <a:latin typeface="Stencil" panose="040409050D0802020404" pitchFamily="82" charset="0"/>
              </a:rPr>
              <a:t>Customized</a:t>
            </a:r>
          </a:p>
        </p:txBody>
      </p:sp>
      <p:sp>
        <p:nvSpPr>
          <p:cNvPr id="22" name="Rectangle 21">
            <a:extLst>
              <a:ext uri="{FF2B5EF4-FFF2-40B4-BE49-F238E27FC236}">
                <a16:creationId xmlns:a16="http://schemas.microsoft.com/office/drawing/2014/main" id="{CF4D5DD2-E9BD-CFF4-3D8F-647A30B1111B}"/>
              </a:ext>
            </a:extLst>
          </p:cNvPr>
          <p:cNvSpPr/>
          <p:nvPr/>
        </p:nvSpPr>
        <p:spPr>
          <a:xfrm>
            <a:off x="4942245" y="1905000"/>
            <a:ext cx="2372955" cy="2334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D0A9177-E67F-6E8F-091D-142283AB54AA}"/>
              </a:ext>
            </a:extLst>
          </p:cNvPr>
          <p:cNvSpPr txBox="1"/>
          <p:nvPr/>
        </p:nvSpPr>
        <p:spPr>
          <a:xfrm>
            <a:off x="228600" y="5327116"/>
            <a:ext cx="7924800" cy="1354217"/>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a:t>AID is not requesting for NA computed results from issuers as the Department will calculate it starting PY2026.</a:t>
            </a:r>
          </a:p>
          <a:p>
            <a:pPr marL="285750" indent="-285750">
              <a:buFont typeface="Wingdings" panose="05000000000000000000" pitchFamily="2" charset="2"/>
              <a:buChar char="q"/>
            </a:pPr>
            <a:r>
              <a:rPr lang="en-US" sz="1600" b="1" dirty="0"/>
              <a:t> Use of PTNP classification data has moved ahead in the regulation process. It is used by AID in the adequacy computation stage rather than later in the analysis stage.    </a:t>
            </a: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27993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par>
                                <p:cTn id="22" presetID="10" presetClass="entr" presetSubtype="0"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500"/>
                                        <p:tgtEl>
                                          <p:spTgt spid="7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500"/>
                                        <p:tgtEl>
                                          <p:spTgt spid="55"/>
                                        </p:tgtEl>
                                      </p:cBhvr>
                                    </p:animEffect>
                                  </p:childTnLst>
                                </p:cTn>
                              </p:par>
                              <p:par>
                                <p:cTn id="75" presetID="10"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500"/>
                                        <p:tgtEl>
                                          <p:spTgt spid="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500"/>
                                        <p:tgtEl>
                                          <p:spTgt spid="23">
                                            <p:txEl>
                                              <p:pRg st="0" end="0"/>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23">
                                            <p:txEl>
                                              <p:pRg st="1" end="1"/>
                                            </p:txEl>
                                          </p:spTgt>
                                        </p:tgtEl>
                                        <p:attrNameLst>
                                          <p:attrName>style.visibility</p:attrName>
                                        </p:attrNameLst>
                                      </p:cBhvr>
                                      <p:to>
                                        <p:strVal val="visible"/>
                                      </p:to>
                                    </p:set>
                                    <p:animEffect transition="in" filter="fade">
                                      <p:cBhvr>
                                        <p:cTn id="88"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P spid="38" grpId="0"/>
      <p:bldP spid="40" grpId="0"/>
      <p:bldP spid="45" grpId="0"/>
      <p:bldP spid="55" grpId="0"/>
      <p:bldP spid="57" grpId="0"/>
      <p:bldP spid="61" grpId="0"/>
      <p:bldP spid="62" grpId="0"/>
      <p:bldP spid="70" grpId="0"/>
      <p:bldP spid="21"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4">
            <a:extLst>
              <a:ext uri="{FF2B5EF4-FFF2-40B4-BE49-F238E27FC236}">
                <a16:creationId xmlns:a16="http://schemas.microsoft.com/office/drawing/2014/main" id="{85BA7FA1-6061-F5C9-9585-950EA62ED588}"/>
              </a:ext>
            </a:extLst>
          </p:cNvPr>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316089" y="5486400"/>
            <a:ext cx="686336" cy="802811"/>
          </a:xfrm>
          <a:prstGeom prst="rect">
            <a:avLst/>
          </a:prstGeom>
        </p:spPr>
      </p:pic>
      <p:pic>
        <p:nvPicPr>
          <p:cNvPr id="22" name="Content Placeholder 4">
            <a:extLst>
              <a:ext uri="{FF2B5EF4-FFF2-40B4-BE49-F238E27FC236}">
                <a16:creationId xmlns:a16="http://schemas.microsoft.com/office/drawing/2014/main" id="{691004F7-D7C8-40B1-B823-63E8AF456CA4}"/>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307578" y="4454989"/>
            <a:ext cx="686336" cy="802811"/>
          </a:xfrm>
          <a:prstGeom prst="rect">
            <a:avLst/>
          </a:prstGeom>
        </p:spPr>
      </p:pic>
      <p:sp>
        <p:nvSpPr>
          <p:cNvPr id="2" name="Slide Number Placeholder 1">
            <a:extLst>
              <a:ext uri="{FF2B5EF4-FFF2-40B4-BE49-F238E27FC236}">
                <a16:creationId xmlns:a16="http://schemas.microsoft.com/office/drawing/2014/main" id="{3C5C022A-7ABE-0C77-ACFD-696FD9CBDB30}"/>
              </a:ext>
            </a:extLst>
          </p:cNvPr>
          <p:cNvSpPr>
            <a:spLocks noGrp="1"/>
          </p:cNvSpPr>
          <p:nvPr>
            <p:ph type="sldNum" sz="quarter" idx="12"/>
          </p:nvPr>
        </p:nvSpPr>
        <p:spPr/>
        <p:txBody>
          <a:bodyPr/>
          <a:lstStyle/>
          <a:p>
            <a:fld id="{62DBCB69-547C-4F68-819F-474A80AB012D}" type="slidenum">
              <a:rPr lang="en-US" smtClean="0"/>
              <a:t>14</a:t>
            </a:fld>
            <a:endParaRPr lang="en-US"/>
          </a:p>
        </p:txBody>
      </p:sp>
      <p:pic>
        <p:nvPicPr>
          <p:cNvPr id="3" name="Content Placeholder 4">
            <a:extLst>
              <a:ext uri="{FF2B5EF4-FFF2-40B4-BE49-F238E27FC236}">
                <a16:creationId xmlns:a16="http://schemas.microsoft.com/office/drawing/2014/main" id="{16BA822C-4FF1-C5BE-0E60-6873B520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91254" y="3361625"/>
            <a:ext cx="686336" cy="802811"/>
          </a:xfrm>
          <a:prstGeom prst="rect">
            <a:avLst/>
          </a:prstGeom>
        </p:spPr>
      </p:pic>
      <p:pic>
        <p:nvPicPr>
          <p:cNvPr id="4" name="Content Placeholder 4">
            <a:extLst>
              <a:ext uri="{FF2B5EF4-FFF2-40B4-BE49-F238E27FC236}">
                <a16:creationId xmlns:a16="http://schemas.microsoft.com/office/drawing/2014/main" id="{E42BA9A5-A2DA-047A-05F0-D848B18D6B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74045" y="3326986"/>
            <a:ext cx="731163" cy="872090"/>
          </a:xfrm>
          <a:prstGeom prst="rect">
            <a:avLst/>
          </a:prstGeom>
        </p:spPr>
      </p:pic>
      <p:sp>
        <p:nvSpPr>
          <p:cNvPr id="5" name="Rectangular Callout 59">
            <a:extLst>
              <a:ext uri="{FF2B5EF4-FFF2-40B4-BE49-F238E27FC236}">
                <a16:creationId xmlns:a16="http://schemas.microsoft.com/office/drawing/2014/main" id="{27A0717E-7D66-4C43-9DD6-DB33260E7517}"/>
              </a:ext>
            </a:extLst>
          </p:cNvPr>
          <p:cNvSpPr/>
          <p:nvPr/>
        </p:nvSpPr>
        <p:spPr>
          <a:xfrm>
            <a:off x="3112896" y="2460385"/>
            <a:ext cx="2447124" cy="598517"/>
          </a:xfrm>
          <a:prstGeom prst="wedgeRectCallout">
            <a:avLst>
              <a:gd name="adj1" fmla="val -98420"/>
              <a:gd name="adj2" fmla="val 121567"/>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schemeClr val="tx1"/>
                </a:solidFill>
              </a:rPr>
              <a:t>Baxter County has shortcoming for OB-GYNs.</a:t>
            </a:r>
          </a:p>
        </p:txBody>
      </p:sp>
      <p:sp>
        <p:nvSpPr>
          <p:cNvPr id="6" name="Rectangular Callout 60">
            <a:extLst>
              <a:ext uri="{FF2B5EF4-FFF2-40B4-BE49-F238E27FC236}">
                <a16:creationId xmlns:a16="http://schemas.microsoft.com/office/drawing/2014/main" id="{19894000-7134-FBA5-A0A0-B49A6CFD8E4E}"/>
              </a:ext>
            </a:extLst>
          </p:cNvPr>
          <p:cNvSpPr/>
          <p:nvPr/>
        </p:nvSpPr>
        <p:spPr>
          <a:xfrm>
            <a:off x="3474751" y="3218498"/>
            <a:ext cx="2022287" cy="598517"/>
          </a:xfrm>
          <a:prstGeom prst="wedgeRectCallout">
            <a:avLst>
              <a:gd name="adj1" fmla="val 92653"/>
              <a:gd name="adj2" fmla="val 16841"/>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schemeClr val="tx1"/>
                </a:solidFill>
              </a:rPr>
              <a:t>We missed adding some participating  OB-GYNs in the PTNP…</a:t>
            </a:r>
          </a:p>
        </p:txBody>
      </p:sp>
      <p:sp>
        <p:nvSpPr>
          <p:cNvPr id="7" name="TextBox 61">
            <a:extLst>
              <a:ext uri="{FF2B5EF4-FFF2-40B4-BE49-F238E27FC236}">
                <a16:creationId xmlns:a16="http://schemas.microsoft.com/office/drawing/2014/main" id="{15E3FA95-C043-36CA-08D4-590FAC49970C}"/>
              </a:ext>
            </a:extLst>
          </p:cNvPr>
          <p:cNvSpPr txBox="1"/>
          <p:nvPr/>
        </p:nvSpPr>
        <p:spPr>
          <a:xfrm>
            <a:off x="762000" y="4097533"/>
            <a:ext cx="2106386"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latin typeface="Arial Black" panose="020B0A04020102020204" pitchFamily="34" charset="0"/>
              </a:rPr>
              <a:t>Compliance Officer</a:t>
            </a:r>
          </a:p>
        </p:txBody>
      </p:sp>
      <p:sp>
        <p:nvSpPr>
          <p:cNvPr id="8" name="TextBox 62">
            <a:extLst>
              <a:ext uri="{FF2B5EF4-FFF2-40B4-BE49-F238E27FC236}">
                <a16:creationId xmlns:a16="http://schemas.microsoft.com/office/drawing/2014/main" id="{0C21C456-4905-CCFA-8309-F22A575EC956}"/>
              </a:ext>
            </a:extLst>
          </p:cNvPr>
          <p:cNvSpPr txBox="1"/>
          <p:nvPr/>
        </p:nvSpPr>
        <p:spPr>
          <a:xfrm>
            <a:off x="6906784" y="3516933"/>
            <a:ext cx="2517181"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latin typeface="Arial Black" panose="020B0A04020102020204" pitchFamily="34" charset="0"/>
              </a:rPr>
              <a:t>Insurance Company X</a:t>
            </a:r>
          </a:p>
        </p:txBody>
      </p:sp>
      <p:sp>
        <p:nvSpPr>
          <p:cNvPr id="21" name="Rectangular Callout 60">
            <a:extLst>
              <a:ext uri="{FF2B5EF4-FFF2-40B4-BE49-F238E27FC236}">
                <a16:creationId xmlns:a16="http://schemas.microsoft.com/office/drawing/2014/main" id="{026D32F2-2421-9FAD-4AF3-4B0344AB8A5C}"/>
              </a:ext>
            </a:extLst>
          </p:cNvPr>
          <p:cNvSpPr/>
          <p:nvPr/>
        </p:nvSpPr>
        <p:spPr>
          <a:xfrm>
            <a:off x="3474751" y="3976611"/>
            <a:ext cx="2022287" cy="879035"/>
          </a:xfrm>
          <a:prstGeom prst="wedgeRectCallout">
            <a:avLst>
              <a:gd name="adj1" fmla="val 95358"/>
              <a:gd name="adj2" fmla="val 25037"/>
            </a:avLst>
          </a:prstGeom>
          <a:solidFill>
            <a:schemeClr val="tx2">
              <a:lumMod val="40000"/>
              <a:lumOff val="60000"/>
              <a:alpha val="29000"/>
            </a:schemeClr>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schemeClr val="tx1"/>
                </a:solidFill>
              </a:rPr>
              <a:t>Incorrect classification used by other issuers. Will correct in next PTNP round.</a:t>
            </a:r>
          </a:p>
        </p:txBody>
      </p:sp>
      <p:sp>
        <p:nvSpPr>
          <p:cNvPr id="23" name="TextBox 62">
            <a:extLst>
              <a:ext uri="{FF2B5EF4-FFF2-40B4-BE49-F238E27FC236}">
                <a16:creationId xmlns:a16="http://schemas.microsoft.com/office/drawing/2014/main" id="{FFAFD92B-E167-97F2-15B5-0B2B9FDE3D90}"/>
              </a:ext>
            </a:extLst>
          </p:cNvPr>
          <p:cNvSpPr txBox="1"/>
          <p:nvPr/>
        </p:nvSpPr>
        <p:spPr>
          <a:xfrm>
            <a:off x="6923108" y="4610297"/>
            <a:ext cx="2517181"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latin typeface="Arial Black" panose="020B0A04020102020204" pitchFamily="34" charset="0"/>
              </a:rPr>
              <a:t>Insurance Company Y</a:t>
            </a:r>
          </a:p>
        </p:txBody>
      </p:sp>
      <p:sp>
        <p:nvSpPr>
          <p:cNvPr id="25" name="TextBox 62">
            <a:extLst>
              <a:ext uri="{FF2B5EF4-FFF2-40B4-BE49-F238E27FC236}">
                <a16:creationId xmlns:a16="http://schemas.microsoft.com/office/drawing/2014/main" id="{EAFE3710-E5AA-7885-25C3-C623C420CDBA}"/>
              </a:ext>
            </a:extLst>
          </p:cNvPr>
          <p:cNvSpPr txBox="1"/>
          <p:nvPr/>
        </p:nvSpPr>
        <p:spPr>
          <a:xfrm>
            <a:off x="6931619" y="5641708"/>
            <a:ext cx="2517181" cy="3000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a:latin typeface="Arial Black" panose="020B0A04020102020204" pitchFamily="34" charset="0"/>
              </a:rPr>
              <a:t>Insurance Company Z</a:t>
            </a:r>
          </a:p>
        </p:txBody>
      </p:sp>
      <p:sp>
        <p:nvSpPr>
          <p:cNvPr id="26" name="Rectangular Callout 60">
            <a:extLst>
              <a:ext uri="{FF2B5EF4-FFF2-40B4-BE49-F238E27FC236}">
                <a16:creationId xmlns:a16="http://schemas.microsoft.com/office/drawing/2014/main" id="{FEE3DD86-66C0-257F-DD67-F91C95A3C299}"/>
              </a:ext>
            </a:extLst>
          </p:cNvPr>
          <p:cNvSpPr/>
          <p:nvPr/>
        </p:nvSpPr>
        <p:spPr>
          <a:xfrm>
            <a:off x="3513712" y="5046882"/>
            <a:ext cx="2022287" cy="879035"/>
          </a:xfrm>
          <a:prstGeom prst="wedgeRectCallout">
            <a:avLst>
              <a:gd name="adj1" fmla="val 95358"/>
              <a:gd name="adj2" fmla="val 17924"/>
            </a:avLst>
          </a:prstGeom>
          <a:solidFill>
            <a:schemeClr val="accent2">
              <a:lumMod val="75000"/>
              <a:alpha val="31000"/>
            </a:schemeClr>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schemeClr val="tx1"/>
                </a:solidFill>
              </a:rPr>
              <a:t>Building our network. Seeking OB-GYN’s in the area.</a:t>
            </a:r>
          </a:p>
        </p:txBody>
      </p:sp>
      <p:sp>
        <p:nvSpPr>
          <p:cNvPr id="27" name="TextBox 26">
            <a:extLst>
              <a:ext uri="{FF2B5EF4-FFF2-40B4-BE49-F238E27FC236}">
                <a16:creationId xmlns:a16="http://schemas.microsoft.com/office/drawing/2014/main" id="{0BAC97A9-C6A2-D063-3552-4CE2DDCA9167}"/>
              </a:ext>
            </a:extLst>
          </p:cNvPr>
          <p:cNvSpPr txBox="1"/>
          <p:nvPr/>
        </p:nvSpPr>
        <p:spPr>
          <a:xfrm>
            <a:off x="533399" y="4953000"/>
            <a:ext cx="2579497" cy="646331"/>
          </a:xfrm>
          <a:prstGeom prst="rect">
            <a:avLst/>
          </a:prstGeom>
          <a:noFill/>
          <a:ln w="44450">
            <a:solidFill>
              <a:srgbClr val="C00000"/>
            </a:solidFill>
            <a:prstDash val="solid"/>
            <a:bevel/>
          </a:ln>
        </p:spPr>
        <p:txBody>
          <a:bodyPr wrap="square" rtlCol="0">
            <a:spAutoFit/>
          </a:bodyPr>
          <a:lstStyle/>
          <a:p>
            <a:r>
              <a:rPr lang="en-US" dirty="0">
                <a:solidFill>
                  <a:srgbClr val="C00000"/>
                </a:solidFill>
                <a:latin typeface="Stencil" panose="040409050D0802020404" pitchFamily="82" charset="0"/>
              </a:rPr>
              <a:t>PTNP Data maintenance issues</a:t>
            </a:r>
          </a:p>
        </p:txBody>
      </p:sp>
      <p:cxnSp>
        <p:nvCxnSpPr>
          <p:cNvPr id="29" name="Straight Connector 28">
            <a:extLst>
              <a:ext uri="{FF2B5EF4-FFF2-40B4-BE49-F238E27FC236}">
                <a16:creationId xmlns:a16="http://schemas.microsoft.com/office/drawing/2014/main" id="{8E015A10-8EB4-F54C-9E63-2D53F5C914D2}"/>
              </a:ext>
            </a:extLst>
          </p:cNvPr>
          <p:cNvCxnSpPr>
            <a:cxnSpLocks/>
            <a:stCxn id="6" idx="1"/>
          </p:cNvCxnSpPr>
          <p:nvPr/>
        </p:nvCxnSpPr>
        <p:spPr>
          <a:xfrm flipH="1">
            <a:off x="3112896" y="3517757"/>
            <a:ext cx="361855" cy="1435243"/>
          </a:xfrm>
          <a:prstGeom prst="line">
            <a:avLst/>
          </a:prstGeom>
          <a:ln w="603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E067D15-E0B0-E2B1-57D3-FD39760E3956}"/>
              </a:ext>
            </a:extLst>
          </p:cNvPr>
          <p:cNvCxnSpPr>
            <a:cxnSpLocks/>
            <a:stCxn id="21" idx="1"/>
          </p:cNvCxnSpPr>
          <p:nvPr/>
        </p:nvCxnSpPr>
        <p:spPr>
          <a:xfrm flipH="1">
            <a:off x="3112896" y="4416129"/>
            <a:ext cx="361855" cy="536871"/>
          </a:xfrm>
          <a:prstGeom prst="line">
            <a:avLst/>
          </a:prstGeom>
          <a:ln w="6032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B11DAB9-48F8-0341-9FBF-EC599D94D351}"/>
              </a:ext>
            </a:extLst>
          </p:cNvPr>
          <p:cNvSpPr txBox="1"/>
          <p:nvPr/>
        </p:nvSpPr>
        <p:spPr>
          <a:xfrm>
            <a:off x="304800" y="228600"/>
            <a:ext cx="7239000" cy="954107"/>
          </a:xfrm>
          <a:prstGeom prst="rect">
            <a:avLst/>
          </a:prstGeom>
          <a:noFill/>
        </p:spPr>
        <p:txBody>
          <a:bodyPr wrap="square" rtlCol="0">
            <a:spAutoFit/>
          </a:bodyPr>
          <a:lstStyle/>
          <a:p>
            <a:r>
              <a:rPr lang="en-US" sz="2800" dirty="0">
                <a:solidFill>
                  <a:srgbClr val="680000"/>
                </a:solidFill>
                <a:latin typeface="Stencil" panose="040409050D0802020404" pitchFamily="82" charset="0"/>
              </a:rPr>
              <a:t>compliance dialogs related to PTNP </a:t>
            </a:r>
          </a:p>
          <a:p>
            <a:r>
              <a:rPr lang="en-US" sz="2800" dirty="0">
                <a:solidFill>
                  <a:srgbClr val="680000"/>
                </a:solidFill>
                <a:latin typeface="Stencil" panose="040409050D0802020404" pitchFamily="82" charset="0"/>
              </a:rPr>
              <a:t>     -bubbles up sooner</a:t>
            </a:r>
          </a:p>
        </p:txBody>
      </p:sp>
      <p:sp>
        <p:nvSpPr>
          <p:cNvPr id="37" name="TextBox 36">
            <a:extLst>
              <a:ext uri="{FF2B5EF4-FFF2-40B4-BE49-F238E27FC236}">
                <a16:creationId xmlns:a16="http://schemas.microsoft.com/office/drawing/2014/main" id="{8EDB5848-7EB8-FF16-BBFF-6F01104AA934}"/>
              </a:ext>
            </a:extLst>
          </p:cNvPr>
          <p:cNvSpPr txBox="1"/>
          <p:nvPr/>
        </p:nvSpPr>
        <p:spPr>
          <a:xfrm>
            <a:off x="304800" y="1360215"/>
            <a:ext cx="7848601" cy="923330"/>
          </a:xfrm>
          <a:prstGeom prst="rect">
            <a:avLst/>
          </a:prstGeom>
          <a:noFill/>
        </p:spPr>
        <p:txBody>
          <a:bodyPr wrap="square" rtlCol="0">
            <a:spAutoFit/>
          </a:bodyPr>
          <a:lstStyle/>
          <a:p>
            <a:r>
              <a:rPr lang="en-US" sz="1800" dirty="0">
                <a:latin typeface="Arial Black" panose="020B0A04020102020204" pitchFamily="34" charset="0"/>
              </a:rPr>
              <a:t>Use of PTNP classification data has moved ahead in the regulation process. </a:t>
            </a:r>
          </a:p>
          <a:p>
            <a:endParaRPr lang="en-US" dirty="0"/>
          </a:p>
        </p:txBody>
      </p:sp>
    </p:spTree>
    <p:extLst>
      <p:ext uri="{BB962C8B-B14F-4D97-AF65-F5344CB8AC3E}">
        <p14:creationId xmlns:p14="http://schemas.microsoft.com/office/powerpoint/2010/main" val="141389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06711-2733-25D7-230A-9FB56C1298CA}"/>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2A59062-C6C6-669D-DE99-ED48B2B26E43}"/>
              </a:ext>
            </a:extLst>
          </p:cNvPr>
          <p:cNvSpPr>
            <a:spLocks noGrp="1"/>
          </p:cNvSpPr>
          <p:nvPr>
            <p:ph type="sldNum" sz="quarter" idx="12"/>
          </p:nvPr>
        </p:nvSpPr>
        <p:spPr/>
        <p:txBody>
          <a:bodyPr/>
          <a:lstStyle/>
          <a:p>
            <a:fld id="{62DBCB69-547C-4F68-819F-474A80AB012D}" type="slidenum">
              <a:rPr lang="en-US" smtClean="0"/>
              <a:t>15</a:t>
            </a:fld>
            <a:endParaRPr lang="en-US"/>
          </a:p>
        </p:txBody>
      </p:sp>
      <p:pic>
        <p:nvPicPr>
          <p:cNvPr id="10" name="Picture 10" descr="C:\Users\tdasgupta\AppData\Local\Microsoft\Windows\Temporary Internet Files\Content.IE5\QECY1J48\724px-Office-excel.svg[1].png">
            <a:extLst>
              <a:ext uri="{FF2B5EF4-FFF2-40B4-BE49-F238E27FC236}">
                <a16:creationId xmlns:a16="http://schemas.microsoft.com/office/drawing/2014/main" id="{3A58B0F6-C4D2-932A-A68B-C1C324B63001}"/>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1307339" y="868212"/>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104A833-9BF1-160D-451C-644D52683EB9}"/>
              </a:ext>
            </a:extLst>
          </p:cNvPr>
          <p:cNvSpPr txBox="1"/>
          <p:nvPr/>
        </p:nvSpPr>
        <p:spPr>
          <a:xfrm>
            <a:off x="1670582" y="924311"/>
            <a:ext cx="1840211" cy="692497"/>
          </a:xfrm>
          <a:prstGeom prst="rect">
            <a:avLst/>
          </a:prstGeom>
          <a:noFill/>
        </p:spPr>
        <p:txBody>
          <a:bodyPr wrap="square" rtlCol="0">
            <a:spAutoFit/>
          </a:bodyPr>
          <a:lstStyle/>
          <a:p>
            <a:r>
              <a:rPr lang="en-US" sz="1050" b="1" dirty="0"/>
              <a:t>Current Finalized Provider Type NPI Pool (PTNP)</a:t>
            </a:r>
          </a:p>
          <a:p>
            <a:r>
              <a:rPr lang="en-US" sz="900" dirty="0"/>
              <a:t>(Provider classifications vetted by the industry)</a:t>
            </a:r>
          </a:p>
        </p:txBody>
      </p:sp>
      <p:pic>
        <p:nvPicPr>
          <p:cNvPr id="12" name="Picture 10" descr="C:\Users\tdasgupta\AppData\Local\Microsoft\Windows\Temporary Internet Files\Content.IE5\QECY1J48\724px-Office-excel.svg[1].png">
            <a:extLst>
              <a:ext uri="{FF2B5EF4-FFF2-40B4-BE49-F238E27FC236}">
                <a16:creationId xmlns:a16="http://schemas.microsoft.com/office/drawing/2014/main" id="{A071898C-3DC3-9C67-64B1-8782DE0DA1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EDE4555-CE36-BF08-C955-D07D89F89EEE}"/>
              </a:ext>
            </a:extLst>
          </p:cNvPr>
          <p:cNvSpPr txBox="1"/>
          <p:nvPr/>
        </p:nvSpPr>
        <p:spPr>
          <a:xfrm>
            <a:off x="5507989" y="925418"/>
            <a:ext cx="2550562" cy="392415"/>
          </a:xfrm>
          <a:prstGeom prst="rect">
            <a:avLst/>
          </a:prstGeom>
          <a:noFill/>
        </p:spPr>
        <p:txBody>
          <a:bodyPr wrap="square" rtlCol="0">
            <a:spAutoFit/>
          </a:bodyPr>
          <a:lstStyle/>
          <a:p>
            <a:r>
              <a:rPr lang="en-US" sz="1050" b="1" dirty="0"/>
              <a:t>NA Template</a:t>
            </a:r>
          </a:p>
          <a:p>
            <a:r>
              <a:rPr lang="en-US" sz="900" dirty="0"/>
              <a:t>(Detailed Data. NPI &amp; Practicing locations) </a:t>
            </a:r>
          </a:p>
        </p:txBody>
      </p:sp>
      <p:pic>
        <p:nvPicPr>
          <p:cNvPr id="19" name="Picture 10" descr="C:\Users\tdasgupta\AppData\Local\Microsoft\Windows\Temporary Internet Files\Content.IE5\QECY1J48\724px-Office-excel.svg[1].png">
            <a:extLst>
              <a:ext uri="{FF2B5EF4-FFF2-40B4-BE49-F238E27FC236}">
                <a16:creationId xmlns:a16="http://schemas.microsoft.com/office/drawing/2014/main" id="{D6FE5052-EB90-1691-B732-FF21DB673796}"/>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537365" y="266700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057939D-9C78-C855-8639-BF547772A30C}"/>
              </a:ext>
            </a:extLst>
          </p:cNvPr>
          <p:cNvSpPr txBox="1"/>
          <p:nvPr/>
        </p:nvSpPr>
        <p:spPr>
          <a:xfrm>
            <a:off x="6900608" y="2723100"/>
            <a:ext cx="2254418" cy="392415"/>
          </a:xfrm>
          <a:prstGeom prst="rect">
            <a:avLst/>
          </a:prstGeom>
          <a:noFill/>
        </p:spPr>
        <p:txBody>
          <a:bodyPr wrap="square" rtlCol="0">
            <a:spAutoFit/>
          </a:bodyPr>
          <a:lstStyle/>
          <a:p>
            <a:r>
              <a:rPr lang="en-US" sz="1050" b="1" dirty="0"/>
              <a:t>QHP Sample Population file </a:t>
            </a:r>
          </a:p>
          <a:p>
            <a:r>
              <a:rPr lang="en-US" sz="900" dirty="0"/>
              <a:t>(Provided by CCIIO.)</a:t>
            </a:r>
          </a:p>
        </p:txBody>
      </p:sp>
      <p:cxnSp>
        <p:nvCxnSpPr>
          <p:cNvPr id="37" name="Straight Arrow Connector 36">
            <a:extLst>
              <a:ext uri="{FF2B5EF4-FFF2-40B4-BE49-F238E27FC236}">
                <a16:creationId xmlns:a16="http://schemas.microsoft.com/office/drawing/2014/main" id="{7AC59279-3B42-A754-8BA6-09CB215E7FFD}"/>
              </a:ext>
            </a:extLst>
          </p:cNvPr>
          <p:cNvCxnSpPr>
            <a:cxnSpLocks/>
          </p:cNvCxnSpPr>
          <p:nvPr/>
        </p:nvCxnSpPr>
        <p:spPr>
          <a:xfrm flipH="1">
            <a:off x="4391041" y="1505171"/>
            <a:ext cx="727183" cy="811159"/>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63AF3DB-DB82-12C7-912B-6C2578884668}"/>
              </a:ext>
            </a:extLst>
          </p:cNvPr>
          <p:cNvSpPr txBox="1"/>
          <p:nvPr/>
        </p:nvSpPr>
        <p:spPr>
          <a:xfrm>
            <a:off x="4931553" y="1615253"/>
            <a:ext cx="2155047" cy="307777"/>
          </a:xfrm>
          <a:prstGeom prst="rect">
            <a:avLst/>
          </a:prstGeom>
          <a:noFill/>
        </p:spPr>
        <p:txBody>
          <a:bodyPr wrap="square" rtlCol="0">
            <a:spAutoFit/>
          </a:bodyPr>
          <a:lstStyle/>
          <a:p>
            <a:r>
              <a:rPr lang="en-US" sz="1400" b="1" dirty="0">
                <a:solidFill>
                  <a:srgbClr val="680000"/>
                </a:solidFill>
              </a:rPr>
              <a:t>Provider location </a:t>
            </a:r>
            <a:endParaRPr lang="en-US" sz="1400" b="1" dirty="0">
              <a:solidFill>
                <a:srgbClr val="FF0000"/>
              </a:solidFill>
            </a:endParaRPr>
          </a:p>
        </p:txBody>
      </p:sp>
      <p:cxnSp>
        <p:nvCxnSpPr>
          <p:cNvPr id="39" name="Straight Arrow Connector 38">
            <a:extLst>
              <a:ext uri="{FF2B5EF4-FFF2-40B4-BE49-F238E27FC236}">
                <a16:creationId xmlns:a16="http://schemas.microsoft.com/office/drawing/2014/main" id="{7C8C0ABA-2DF8-D34A-4CE8-3519C2ED79E1}"/>
              </a:ext>
            </a:extLst>
          </p:cNvPr>
          <p:cNvCxnSpPr>
            <a:cxnSpLocks/>
          </p:cNvCxnSpPr>
          <p:nvPr/>
        </p:nvCxnSpPr>
        <p:spPr>
          <a:xfrm flipH="1">
            <a:off x="4942245" y="2912670"/>
            <a:ext cx="1343079" cy="58317"/>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2F9270A-4122-2826-09CF-68BE43FD5FA5}"/>
              </a:ext>
            </a:extLst>
          </p:cNvPr>
          <p:cNvSpPr txBox="1"/>
          <p:nvPr/>
        </p:nvSpPr>
        <p:spPr>
          <a:xfrm>
            <a:off x="5275306" y="2333351"/>
            <a:ext cx="1201694" cy="523220"/>
          </a:xfrm>
          <a:prstGeom prst="rect">
            <a:avLst/>
          </a:prstGeom>
          <a:noFill/>
        </p:spPr>
        <p:txBody>
          <a:bodyPr wrap="square" rtlCol="0">
            <a:spAutoFit/>
          </a:bodyPr>
          <a:lstStyle/>
          <a:p>
            <a:r>
              <a:rPr lang="en-US" sz="1400" b="1" dirty="0">
                <a:solidFill>
                  <a:srgbClr val="680000"/>
                </a:solidFill>
              </a:rPr>
              <a:t>Consumer location</a:t>
            </a:r>
          </a:p>
        </p:txBody>
      </p:sp>
      <p:cxnSp>
        <p:nvCxnSpPr>
          <p:cNvPr id="44" name="Straight Arrow Connector 43">
            <a:extLst>
              <a:ext uri="{FF2B5EF4-FFF2-40B4-BE49-F238E27FC236}">
                <a16:creationId xmlns:a16="http://schemas.microsoft.com/office/drawing/2014/main" id="{357A6A3A-8FD6-52DE-F0FE-C65C14DB2892}"/>
              </a:ext>
            </a:extLst>
          </p:cNvPr>
          <p:cNvCxnSpPr>
            <a:cxnSpLocks/>
          </p:cNvCxnSpPr>
          <p:nvPr/>
        </p:nvCxnSpPr>
        <p:spPr>
          <a:xfrm>
            <a:off x="2674983" y="1639711"/>
            <a:ext cx="835810" cy="778207"/>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AB88118-16C7-A4FE-016F-856A1FD07C0B}"/>
              </a:ext>
            </a:extLst>
          </p:cNvPr>
          <p:cNvSpPr txBox="1"/>
          <p:nvPr/>
        </p:nvSpPr>
        <p:spPr>
          <a:xfrm>
            <a:off x="2057400" y="1808035"/>
            <a:ext cx="1617008" cy="523220"/>
          </a:xfrm>
          <a:prstGeom prst="rect">
            <a:avLst/>
          </a:prstGeom>
          <a:noFill/>
        </p:spPr>
        <p:txBody>
          <a:bodyPr wrap="square" rtlCol="0">
            <a:spAutoFit/>
          </a:bodyPr>
          <a:lstStyle/>
          <a:p>
            <a:r>
              <a:rPr lang="en-US" sz="1400" b="1" dirty="0">
                <a:solidFill>
                  <a:srgbClr val="680000"/>
                </a:solidFill>
              </a:rPr>
              <a:t>Provider classification</a:t>
            </a:r>
          </a:p>
        </p:txBody>
      </p:sp>
      <p:pic>
        <p:nvPicPr>
          <p:cNvPr id="52" name="Picture 51" descr="Icon&#10;&#10;Description automatically generated">
            <a:extLst>
              <a:ext uri="{FF2B5EF4-FFF2-40B4-BE49-F238E27FC236}">
                <a16:creationId xmlns:a16="http://schemas.microsoft.com/office/drawing/2014/main" id="{CA71C7E8-7DC8-BF22-8F2F-F2613CA59D3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38055" y="2446522"/>
            <a:ext cx="1283393" cy="987695"/>
          </a:xfrm>
          <a:prstGeom prst="rect">
            <a:avLst/>
          </a:prstGeom>
        </p:spPr>
      </p:pic>
      <p:pic>
        <p:nvPicPr>
          <p:cNvPr id="54" name="Picture 10" descr="C:\Users\tdasgupta\AppData\Local\Microsoft\Windows\Temporary Internet Files\Content.IE5\QECY1J48\724px-Office-excel.svg[1].png">
            <a:extLst>
              <a:ext uri="{FF2B5EF4-FFF2-40B4-BE49-F238E27FC236}">
                <a16:creationId xmlns:a16="http://schemas.microsoft.com/office/drawing/2014/main" id="{229BD9A0-2E28-0F79-F0F9-CD5D398BBD6C}"/>
              </a:ext>
            </a:extLst>
          </p:cNvPr>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563129" y="2406147"/>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07E9DC5E-E821-0B16-61D6-4A41F7CD44D4}"/>
              </a:ext>
            </a:extLst>
          </p:cNvPr>
          <p:cNvSpPr txBox="1"/>
          <p:nvPr/>
        </p:nvSpPr>
        <p:spPr>
          <a:xfrm>
            <a:off x="33968" y="2940370"/>
            <a:ext cx="1840211" cy="715581"/>
          </a:xfrm>
          <a:prstGeom prst="rect">
            <a:avLst/>
          </a:prstGeom>
          <a:noFill/>
        </p:spPr>
        <p:txBody>
          <a:bodyPr wrap="square" rtlCol="0">
            <a:spAutoFit/>
          </a:bodyPr>
          <a:lstStyle/>
          <a:p>
            <a:r>
              <a:rPr lang="en-US" sz="1050" b="1" dirty="0"/>
              <a:t>CCIIO NA Drive Distance for each Provider Type &amp; Medicare County type </a:t>
            </a:r>
          </a:p>
          <a:p>
            <a:endParaRPr lang="en-US" sz="900" dirty="0"/>
          </a:p>
        </p:txBody>
      </p:sp>
      <p:cxnSp>
        <p:nvCxnSpPr>
          <p:cNvPr id="56" name="Straight Arrow Connector 55">
            <a:extLst>
              <a:ext uri="{FF2B5EF4-FFF2-40B4-BE49-F238E27FC236}">
                <a16:creationId xmlns:a16="http://schemas.microsoft.com/office/drawing/2014/main" id="{574DFEAC-3D17-F78C-7C87-5391B4FB24C9}"/>
              </a:ext>
            </a:extLst>
          </p:cNvPr>
          <p:cNvCxnSpPr>
            <a:cxnSpLocks/>
          </p:cNvCxnSpPr>
          <p:nvPr/>
        </p:nvCxnSpPr>
        <p:spPr>
          <a:xfrm flipV="1">
            <a:off x="1892837" y="3115586"/>
            <a:ext cx="1381596" cy="5666"/>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4F6768F-53C6-3097-2832-FFC22B54C4E4}"/>
              </a:ext>
            </a:extLst>
          </p:cNvPr>
          <p:cNvSpPr txBox="1"/>
          <p:nvPr/>
        </p:nvSpPr>
        <p:spPr>
          <a:xfrm>
            <a:off x="1657425" y="2722082"/>
            <a:ext cx="1617008" cy="307777"/>
          </a:xfrm>
          <a:prstGeom prst="rect">
            <a:avLst/>
          </a:prstGeom>
          <a:noFill/>
        </p:spPr>
        <p:txBody>
          <a:bodyPr wrap="square" rtlCol="0">
            <a:spAutoFit/>
          </a:bodyPr>
          <a:lstStyle/>
          <a:p>
            <a:r>
              <a:rPr lang="en-US" sz="1400" b="1" dirty="0">
                <a:solidFill>
                  <a:srgbClr val="680000"/>
                </a:solidFill>
              </a:rPr>
              <a:t>CCIIO requirement</a:t>
            </a:r>
          </a:p>
        </p:txBody>
      </p:sp>
      <p:pic>
        <p:nvPicPr>
          <p:cNvPr id="60" name="Picture 10" descr="C:\Users\tdasgupta\AppData\Local\Microsoft\Windows\Temporary Internet Files\Content.IE5\QECY1J48\724px-Office-excel.svg[1].png">
            <a:extLst>
              <a:ext uri="{FF2B5EF4-FFF2-40B4-BE49-F238E27FC236}">
                <a16:creationId xmlns:a16="http://schemas.microsoft.com/office/drawing/2014/main" id="{7927791C-E651-EE0E-E866-7B7C81C4EE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740" y="472440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A858D835-0144-548C-7B0C-8415F7D705EF}"/>
              </a:ext>
            </a:extLst>
          </p:cNvPr>
          <p:cNvSpPr txBox="1"/>
          <p:nvPr/>
        </p:nvSpPr>
        <p:spPr>
          <a:xfrm>
            <a:off x="3189454" y="4687374"/>
            <a:ext cx="2254418" cy="530915"/>
          </a:xfrm>
          <a:prstGeom prst="rect">
            <a:avLst/>
          </a:prstGeom>
          <a:noFill/>
        </p:spPr>
        <p:txBody>
          <a:bodyPr wrap="square" rtlCol="0">
            <a:spAutoFit/>
          </a:bodyPr>
          <a:lstStyle/>
          <a:p>
            <a:r>
              <a:rPr lang="en-US" sz="1050" b="1" dirty="0"/>
              <a:t>AR Justification Template </a:t>
            </a:r>
          </a:p>
          <a:p>
            <a:r>
              <a:rPr lang="en-US" sz="900" dirty="0"/>
              <a:t>(Justifications for shortcomings on county level statistics for different provider types)</a:t>
            </a:r>
          </a:p>
        </p:txBody>
      </p:sp>
      <p:sp>
        <p:nvSpPr>
          <p:cNvPr id="62" name="TextBox 61">
            <a:extLst>
              <a:ext uri="{FF2B5EF4-FFF2-40B4-BE49-F238E27FC236}">
                <a16:creationId xmlns:a16="http://schemas.microsoft.com/office/drawing/2014/main" id="{0ED7A243-1A01-64E3-57F9-5D1B32B28A62}"/>
              </a:ext>
            </a:extLst>
          </p:cNvPr>
          <p:cNvSpPr txBox="1"/>
          <p:nvPr/>
        </p:nvSpPr>
        <p:spPr>
          <a:xfrm>
            <a:off x="2868741" y="3398480"/>
            <a:ext cx="2846256" cy="307777"/>
          </a:xfrm>
          <a:prstGeom prst="rect">
            <a:avLst/>
          </a:prstGeom>
          <a:noFill/>
        </p:spPr>
        <p:txBody>
          <a:bodyPr wrap="square" rtlCol="0">
            <a:spAutoFit/>
          </a:bodyPr>
          <a:lstStyle/>
          <a:p>
            <a:r>
              <a:rPr lang="en-US" sz="1400" b="1" dirty="0"/>
              <a:t>AID’s Computation of coverage %  </a:t>
            </a:r>
          </a:p>
        </p:txBody>
      </p:sp>
      <p:cxnSp>
        <p:nvCxnSpPr>
          <p:cNvPr id="69" name="Straight Arrow Connector 68">
            <a:extLst>
              <a:ext uri="{FF2B5EF4-FFF2-40B4-BE49-F238E27FC236}">
                <a16:creationId xmlns:a16="http://schemas.microsoft.com/office/drawing/2014/main" id="{C55B3DA8-6664-5CCB-8088-9ECC8BEFA6BD}"/>
              </a:ext>
            </a:extLst>
          </p:cNvPr>
          <p:cNvCxnSpPr>
            <a:cxnSpLocks/>
          </p:cNvCxnSpPr>
          <p:nvPr/>
        </p:nvCxnSpPr>
        <p:spPr>
          <a:xfrm>
            <a:off x="3924373" y="3706257"/>
            <a:ext cx="0" cy="1018143"/>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F4777E4-4938-AC58-BE93-38995ADA0CED}"/>
              </a:ext>
            </a:extLst>
          </p:cNvPr>
          <p:cNvSpPr txBox="1"/>
          <p:nvPr/>
        </p:nvSpPr>
        <p:spPr>
          <a:xfrm>
            <a:off x="3981360" y="3821644"/>
            <a:ext cx="1338905" cy="523220"/>
          </a:xfrm>
          <a:prstGeom prst="rect">
            <a:avLst/>
          </a:prstGeom>
          <a:noFill/>
        </p:spPr>
        <p:txBody>
          <a:bodyPr wrap="square" rtlCol="0">
            <a:spAutoFit/>
          </a:bodyPr>
          <a:lstStyle/>
          <a:p>
            <a:r>
              <a:rPr lang="en-US" sz="1400" b="1" dirty="0">
                <a:solidFill>
                  <a:srgbClr val="680000"/>
                </a:solidFill>
              </a:rPr>
              <a:t>Network Shortcomings</a:t>
            </a:r>
          </a:p>
        </p:txBody>
      </p:sp>
      <p:sp>
        <p:nvSpPr>
          <p:cNvPr id="4" name="TextBox 3">
            <a:extLst>
              <a:ext uri="{FF2B5EF4-FFF2-40B4-BE49-F238E27FC236}">
                <a16:creationId xmlns:a16="http://schemas.microsoft.com/office/drawing/2014/main" id="{D94A5FD7-A105-3A92-F65F-F1BBF2AC12A2}"/>
              </a:ext>
            </a:extLst>
          </p:cNvPr>
          <p:cNvSpPr txBox="1"/>
          <p:nvPr/>
        </p:nvSpPr>
        <p:spPr>
          <a:xfrm>
            <a:off x="304800" y="228600"/>
            <a:ext cx="3505200" cy="523220"/>
          </a:xfrm>
          <a:prstGeom prst="rect">
            <a:avLst/>
          </a:prstGeom>
          <a:noFill/>
        </p:spPr>
        <p:txBody>
          <a:bodyPr wrap="square" rtlCol="0">
            <a:spAutoFit/>
          </a:bodyPr>
          <a:lstStyle/>
          <a:p>
            <a:r>
              <a:rPr lang="en-US" sz="2800" dirty="0">
                <a:solidFill>
                  <a:srgbClr val="680000"/>
                </a:solidFill>
                <a:latin typeface="Stencil" panose="040409050D0802020404" pitchFamily="82" charset="0"/>
              </a:rPr>
              <a:t>From PY2026…</a:t>
            </a:r>
          </a:p>
        </p:txBody>
      </p:sp>
      <p:sp>
        <p:nvSpPr>
          <p:cNvPr id="18" name="TextBox 17">
            <a:extLst>
              <a:ext uri="{FF2B5EF4-FFF2-40B4-BE49-F238E27FC236}">
                <a16:creationId xmlns:a16="http://schemas.microsoft.com/office/drawing/2014/main" id="{C071AD7E-A729-3A8B-1851-59639F76F745}"/>
              </a:ext>
            </a:extLst>
          </p:cNvPr>
          <p:cNvSpPr txBox="1"/>
          <p:nvPr/>
        </p:nvSpPr>
        <p:spPr>
          <a:xfrm>
            <a:off x="5867400" y="1808035"/>
            <a:ext cx="184731" cy="369332"/>
          </a:xfrm>
          <a:prstGeom prst="rect">
            <a:avLst/>
          </a:prstGeom>
          <a:noFill/>
        </p:spPr>
        <p:txBody>
          <a:bodyPr wrap="none" rtlCol="0">
            <a:spAutoFit/>
          </a:bodyPr>
          <a:lstStyle/>
          <a:p>
            <a:endParaRPr lang="en-US" dirty="0"/>
          </a:p>
        </p:txBody>
      </p:sp>
      <p:sp>
        <p:nvSpPr>
          <p:cNvPr id="21" name="TextBox 20">
            <a:extLst>
              <a:ext uri="{FF2B5EF4-FFF2-40B4-BE49-F238E27FC236}">
                <a16:creationId xmlns:a16="http://schemas.microsoft.com/office/drawing/2014/main" id="{012A8495-43A1-05EF-7459-84CEAADA1B63}"/>
              </a:ext>
            </a:extLst>
          </p:cNvPr>
          <p:cNvSpPr txBox="1"/>
          <p:nvPr/>
        </p:nvSpPr>
        <p:spPr>
          <a:xfrm rot="21104068">
            <a:off x="2419640" y="5089893"/>
            <a:ext cx="1524000" cy="276999"/>
          </a:xfrm>
          <a:prstGeom prst="rect">
            <a:avLst/>
          </a:prstGeom>
          <a:noFill/>
        </p:spPr>
        <p:txBody>
          <a:bodyPr wrap="square" rtlCol="0">
            <a:spAutoFit/>
          </a:bodyPr>
          <a:lstStyle/>
          <a:p>
            <a:r>
              <a:rPr lang="en-US" sz="1200" dirty="0">
                <a:solidFill>
                  <a:srgbClr val="680000"/>
                </a:solidFill>
                <a:latin typeface="Stencil" panose="040409050D0802020404" pitchFamily="82" charset="0"/>
              </a:rPr>
              <a:t>Customized</a:t>
            </a:r>
          </a:p>
        </p:txBody>
      </p:sp>
    </p:spTree>
    <p:extLst>
      <p:ext uri="{BB962C8B-B14F-4D97-AF65-F5344CB8AC3E}">
        <p14:creationId xmlns:p14="http://schemas.microsoft.com/office/powerpoint/2010/main" val="81570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4"/>
                                        </p:tgtEl>
                                      </p:cBhvr>
                                    </p:animEffect>
                                    <p:set>
                                      <p:cBhvr>
                                        <p:cTn id="16" dur="1" fill="hold">
                                          <p:stCondLst>
                                            <p:cond delay="499"/>
                                          </p:stCondLst>
                                        </p:cTn>
                                        <p:tgtEl>
                                          <p:spTgt spid="4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7"/>
                                        </p:tgtEl>
                                      </p:cBhvr>
                                    </p:animEffect>
                                    <p:set>
                                      <p:cBhvr>
                                        <p:cTn id="22" dur="1" fill="hold">
                                          <p:stCondLst>
                                            <p:cond delay="499"/>
                                          </p:stCondLst>
                                        </p:cTn>
                                        <p:tgtEl>
                                          <p:spTgt spid="5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6"/>
                                        </p:tgtEl>
                                      </p:cBhvr>
                                    </p:animEffect>
                                    <p:set>
                                      <p:cBhvr>
                                        <p:cTn id="25" dur="1" fill="hold">
                                          <p:stCondLst>
                                            <p:cond delay="499"/>
                                          </p:stCondLst>
                                        </p:cTn>
                                        <p:tgtEl>
                                          <p:spTgt spid="56"/>
                                        </p:tgtEl>
                                        <p:attrNameLst>
                                          <p:attrName>style.visibility</p:attrName>
                                        </p:attrNameLst>
                                      </p:cBhvr>
                                      <p:to>
                                        <p:strVal val="hidden"/>
                                      </p:to>
                                    </p:set>
                                  </p:childTnLst>
                                </p:cTn>
                              </p:par>
                              <p:par>
                                <p:cTn id="26" presetID="10" presetClass="exit" presetSubtype="0" fill="hold" grpId="0" nodeType="withEffect" nodePh="1">
                                  <p:stCondLst>
                                    <p:cond delay="0"/>
                                  </p:stCondLst>
                                  <p:endCondLst>
                                    <p:cond evt="begin" delay="0">
                                      <p:tn val="26"/>
                                    </p:cond>
                                  </p:end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39"/>
                                        </p:tgtEl>
                                      </p:cBhvr>
                                    </p:animEffect>
                                    <p:set>
                                      <p:cBhvr>
                                        <p:cTn id="34" dur="1" fill="hold">
                                          <p:stCondLst>
                                            <p:cond delay="499"/>
                                          </p:stCondLst>
                                        </p:cTn>
                                        <p:tgtEl>
                                          <p:spTgt spid="3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0"/>
                                        </p:tgtEl>
                                      </p:cBhvr>
                                    </p:animEffect>
                                    <p:set>
                                      <p:cBhvr>
                                        <p:cTn id="40" dur="1" fill="hold">
                                          <p:stCondLst>
                                            <p:cond delay="499"/>
                                          </p:stCondLst>
                                        </p:cTn>
                                        <p:tgtEl>
                                          <p:spTgt spid="40"/>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P spid="40" grpId="0"/>
      <p:bldP spid="45" grpId="0"/>
      <p:bldP spid="55" grpId="0"/>
      <p:bldP spid="5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9E40-6CE0-AF13-F7AD-BD8238B753C5}"/>
            </a:ext>
          </a:extLst>
        </p:cNvPr>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5E7CBF7-0D41-3251-B413-566587BFA0C3}"/>
              </a:ext>
            </a:extLst>
          </p:cNvPr>
          <p:cNvSpPr>
            <a:spLocks noGrp="1"/>
          </p:cNvSpPr>
          <p:nvPr>
            <p:ph type="sldNum" sz="quarter" idx="12"/>
          </p:nvPr>
        </p:nvSpPr>
        <p:spPr/>
        <p:txBody>
          <a:bodyPr/>
          <a:lstStyle/>
          <a:p>
            <a:fld id="{62DBCB69-547C-4F68-819F-474A80AB012D}" type="slidenum">
              <a:rPr lang="en-US" smtClean="0"/>
              <a:t>16</a:t>
            </a:fld>
            <a:endParaRPr lang="en-US"/>
          </a:p>
        </p:txBody>
      </p:sp>
      <p:pic>
        <p:nvPicPr>
          <p:cNvPr id="12" name="Picture 10" descr="C:\Users\tdasgupta\AppData\Local\Microsoft\Windows\Temporary Internet Files\Content.IE5\QECY1J48\724px-Office-excel.svg[1].png">
            <a:extLst>
              <a:ext uri="{FF2B5EF4-FFF2-40B4-BE49-F238E27FC236}">
                <a16:creationId xmlns:a16="http://schemas.microsoft.com/office/drawing/2014/main" id="{DD982C1A-5FC9-FFB0-D3AF-DE9C9B79C9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0952" y="868211"/>
            <a:ext cx="450350" cy="6369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DCB2AEB-CD99-0A6C-1064-DDB1CBE56CC5}"/>
              </a:ext>
            </a:extLst>
          </p:cNvPr>
          <p:cNvSpPr txBox="1"/>
          <p:nvPr/>
        </p:nvSpPr>
        <p:spPr>
          <a:xfrm>
            <a:off x="5507989" y="925418"/>
            <a:ext cx="2550562" cy="392415"/>
          </a:xfrm>
          <a:prstGeom prst="rect">
            <a:avLst/>
          </a:prstGeom>
          <a:noFill/>
        </p:spPr>
        <p:txBody>
          <a:bodyPr wrap="square" rtlCol="0">
            <a:spAutoFit/>
          </a:bodyPr>
          <a:lstStyle/>
          <a:p>
            <a:r>
              <a:rPr lang="en-US" sz="1050" b="1" dirty="0"/>
              <a:t>NA Template</a:t>
            </a:r>
          </a:p>
          <a:p>
            <a:r>
              <a:rPr lang="en-US" sz="900" dirty="0"/>
              <a:t>(Detailed Data. NPI &amp; Practicing locations) </a:t>
            </a:r>
          </a:p>
        </p:txBody>
      </p:sp>
      <p:cxnSp>
        <p:nvCxnSpPr>
          <p:cNvPr id="37" name="Straight Arrow Connector 36">
            <a:extLst>
              <a:ext uri="{FF2B5EF4-FFF2-40B4-BE49-F238E27FC236}">
                <a16:creationId xmlns:a16="http://schemas.microsoft.com/office/drawing/2014/main" id="{47B06739-A893-15BC-3C03-3CD3305718B3}"/>
              </a:ext>
            </a:extLst>
          </p:cNvPr>
          <p:cNvCxnSpPr>
            <a:cxnSpLocks/>
          </p:cNvCxnSpPr>
          <p:nvPr/>
        </p:nvCxnSpPr>
        <p:spPr>
          <a:xfrm flipH="1">
            <a:off x="4391041" y="1505171"/>
            <a:ext cx="727183" cy="811159"/>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F8801D6-7F39-C612-EF94-3065608C7A43}"/>
              </a:ext>
            </a:extLst>
          </p:cNvPr>
          <p:cNvSpPr txBox="1"/>
          <p:nvPr/>
        </p:nvSpPr>
        <p:spPr>
          <a:xfrm>
            <a:off x="4931553" y="1615253"/>
            <a:ext cx="2155047" cy="307777"/>
          </a:xfrm>
          <a:prstGeom prst="rect">
            <a:avLst/>
          </a:prstGeom>
          <a:noFill/>
        </p:spPr>
        <p:txBody>
          <a:bodyPr wrap="square" rtlCol="0">
            <a:spAutoFit/>
          </a:bodyPr>
          <a:lstStyle/>
          <a:p>
            <a:r>
              <a:rPr lang="en-US" sz="1400" b="1" dirty="0">
                <a:solidFill>
                  <a:srgbClr val="680000"/>
                </a:solidFill>
              </a:rPr>
              <a:t>Provider location </a:t>
            </a:r>
            <a:endParaRPr lang="en-US" sz="1400" b="1" dirty="0">
              <a:solidFill>
                <a:srgbClr val="FF0000"/>
              </a:solidFill>
            </a:endParaRPr>
          </a:p>
        </p:txBody>
      </p:sp>
      <p:pic>
        <p:nvPicPr>
          <p:cNvPr id="52" name="Picture 51" descr="Icon&#10;&#10;Description automatically generated">
            <a:extLst>
              <a:ext uri="{FF2B5EF4-FFF2-40B4-BE49-F238E27FC236}">
                <a16:creationId xmlns:a16="http://schemas.microsoft.com/office/drawing/2014/main" id="{8A5D5BA7-ECBB-5505-5E0F-72A5BFC64AA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38055" y="2446522"/>
            <a:ext cx="1283393" cy="987695"/>
          </a:xfrm>
          <a:prstGeom prst="rect">
            <a:avLst/>
          </a:prstGeom>
        </p:spPr>
      </p:pic>
      <p:pic>
        <p:nvPicPr>
          <p:cNvPr id="60" name="Picture 10" descr="C:\Users\tdasgupta\AppData\Local\Microsoft\Windows\Temporary Internet Files\Content.IE5\QECY1J48\724px-Office-excel.svg[1].png">
            <a:extLst>
              <a:ext uri="{FF2B5EF4-FFF2-40B4-BE49-F238E27FC236}">
                <a16:creationId xmlns:a16="http://schemas.microsoft.com/office/drawing/2014/main" id="{411CBC85-C4E7-CE8A-3F93-ED9AE4DA34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8740" y="4724400"/>
            <a:ext cx="407306" cy="576079"/>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2FD2183C-F0EE-4821-8A53-8DA9FEF5D323}"/>
              </a:ext>
            </a:extLst>
          </p:cNvPr>
          <p:cNvSpPr txBox="1"/>
          <p:nvPr/>
        </p:nvSpPr>
        <p:spPr>
          <a:xfrm>
            <a:off x="3189454" y="4687374"/>
            <a:ext cx="2254418" cy="530915"/>
          </a:xfrm>
          <a:prstGeom prst="rect">
            <a:avLst/>
          </a:prstGeom>
          <a:noFill/>
        </p:spPr>
        <p:txBody>
          <a:bodyPr wrap="square" rtlCol="0">
            <a:spAutoFit/>
          </a:bodyPr>
          <a:lstStyle/>
          <a:p>
            <a:r>
              <a:rPr lang="en-US" sz="1050" b="1" dirty="0"/>
              <a:t>AR Justification Template </a:t>
            </a:r>
          </a:p>
          <a:p>
            <a:r>
              <a:rPr lang="en-US" sz="900" dirty="0"/>
              <a:t>(Justifications for shortcomings on county level statistics for different provider types)</a:t>
            </a:r>
          </a:p>
        </p:txBody>
      </p:sp>
      <p:sp>
        <p:nvSpPr>
          <p:cNvPr id="62" name="TextBox 61">
            <a:extLst>
              <a:ext uri="{FF2B5EF4-FFF2-40B4-BE49-F238E27FC236}">
                <a16:creationId xmlns:a16="http://schemas.microsoft.com/office/drawing/2014/main" id="{3317F451-83A3-A027-45FC-8E6EED714198}"/>
              </a:ext>
            </a:extLst>
          </p:cNvPr>
          <p:cNvSpPr txBox="1"/>
          <p:nvPr/>
        </p:nvSpPr>
        <p:spPr>
          <a:xfrm>
            <a:off x="2868741" y="3398480"/>
            <a:ext cx="2846256" cy="307777"/>
          </a:xfrm>
          <a:prstGeom prst="rect">
            <a:avLst/>
          </a:prstGeom>
          <a:noFill/>
        </p:spPr>
        <p:txBody>
          <a:bodyPr wrap="square" rtlCol="0">
            <a:spAutoFit/>
          </a:bodyPr>
          <a:lstStyle/>
          <a:p>
            <a:r>
              <a:rPr lang="en-US" sz="1400" b="1" dirty="0"/>
              <a:t>AID’s Computation of coverage %  </a:t>
            </a:r>
          </a:p>
        </p:txBody>
      </p:sp>
      <p:cxnSp>
        <p:nvCxnSpPr>
          <p:cNvPr id="69" name="Straight Arrow Connector 68">
            <a:extLst>
              <a:ext uri="{FF2B5EF4-FFF2-40B4-BE49-F238E27FC236}">
                <a16:creationId xmlns:a16="http://schemas.microsoft.com/office/drawing/2014/main" id="{DA96F0C2-CAAD-564C-558C-E6AE16160A5C}"/>
              </a:ext>
            </a:extLst>
          </p:cNvPr>
          <p:cNvCxnSpPr>
            <a:cxnSpLocks/>
          </p:cNvCxnSpPr>
          <p:nvPr/>
        </p:nvCxnSpPr>
        <p:spPr>
          <a:xfrm>
            <a:off x="3924373" y="3706257"/>
            <a:ext cx="0" cy="1018143"/>
          </a:xfrm>
          <a:prstGeom prst="straightConnector1">
            <a:avLst/>
          </a:prstGeom>
          <a:ln w="984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FFE55E0-91D4-B4DB-2D0B-1CDD8F8B765A}"/>
              </a:ext>
            </a:extLst>
          </p:cNvPr>
          <p:cNvSpPr txBox="1"/>
          <p:nvPr/>
        </p:nvSpPr>
        <p:spPr>
          <a:xfrm>
            <a:off x="3981360" y="3821644"/>
            <a:ext cx="1338905" cy="523220"/>
          </a:xfrm>
          <a:prstGeom prst="rect">
            <a:avLst/>
          </a:prstGeom>
          <a:noFill/>
        </p:spPr>
        <p:txBody>
          <a:bodyPr wrap="square" rtlCol="0">
            <a:spAutoFit/>
          </a:bodyPr>
          <a:lstStyle/>
          <a:p>
            <a:r>
              <a:rPr lang="en-US" sz="1400" b="1" dirty="0">
                <a:solidFill>
                  <a:srgbClr val="680000"/>
                </a:solidFill>
              </a:rPr>
              <a:t>Network Shortcomings</a:t>
            </a:r>
          </a:p>
        </p:txBody>
      </p:sp>
      <p:sp>
        <p:nvSpPr>
          <p:cNvPr id="4" name="TextBox 3">
            <a:extLst>
              <a:ext uri="{FF2B5EF4-FFF2-40B4-BE49-F238E27FC236}">
                <a16:creationId xmlns:a16="http://schemas.microsoft.com/office/drawing/2014/main" id="{96D9141F-302C-8F36-3AD8-F1EE21C5D362}"/>
              </a:ext>
            </a:extLst>
          </p:cNvPr>
          <p:cNvSpPr txBox="1"/>
          <p:nvPr/>
        </p:nvSpPr>
        <p:spPr>
          <a:xfrm>
            <a:off x="304800" y="228600"/>
            <a:ext cx="3505200" cy="523220"/>
          </a:xfrm>
          <a:prstGeom prst="rect">
            <a:avLst/>
          </a:prstGeom>
          <a:noFill/>
        </p:spPr>
        <p:txBody>
          <a:bodyPr wrap="square" rtlCol="0">
            <a:spAutoFit/>
          </a:bodyPr>
          <a:lstStyle/>
          <a:p>
            <a:r>
              <a:rPr lang="en-US" sz="2800" dirty="0">
                <a:solidFill>
                  <a:srgbClr val="680000"/>
                </a:solidFill>
                <a:latin typeface="Stencil" panose="040409050D0802020404" pitchFamily="82" charset="0"/>
              </a:rPr>
              <a:t>From PY2026…</a:t>
            </a:r>
          </a:p>
        </p:txBody>
      </p:sp>
      <p:sp>
        <p:nvSpPr>
          <p:cNvPr id="18" name="TextBox 17">
            <a:extLst>
              <a:ext uri="{FF2B5EF4-FFF2-40B4-BE49-F238E27FC236}">
                <a16:creationId xmlns:a16="http://schemas.microsoft.com/office/drawing/2014/main" id="{84EA0189-DCA8-EDDD-FAA0-8433678A376A}"/>
              </a:ext>
            </a:extLst>
          </p:cNvPr>
          <p:cNvSpPr txBox="1"/>
          <p:nvPr/>
        </p:nvSpPr>
        <p:spPr>
          <a:xfrm>
            <a:off x="5867400" y="1808035"/>
            <a:ext cx="184731" cy="369332"/>
          </a:xfrm>
          <a:prstGeom prst="rect">
            <a:avLst/>
          </a:prstGeom>
          <a:noFill/>
        </p:spPr>
        <p:txBody>
          <a:bodyPr wrap="none" rtlCol="0">
            <a:spAutoFit/>
          </a:bodyPr>
          <a:lstStyle/>
          <a:p>
            <a:endParaRPr lang="en-US" dirty="0"/>
          </a:p>
        </p:txBody>
      </p:sp>
      <p:sp>
        <p:nvSpPr>
          <p:cNvPr id="21" name="TextBox 20">
            <a:extLst>
              <a:ext uri="{FF2B5EF4-FFF2-40B4-BE49-F238E27FC236}">
                <a16:creationId xmlns:a16="http://schemas.microsoft.com/office/drawing/2014/main" id="{59AAF93E-A208-E0AE-37D0-F46925D194F8}"/>
              </a:ext>
            </a:extLst>
          </p:cNvPr>
          <p:cNvSpPr txBox="1"/>
          <p:nvPr/>
        </p:nvSpPr>
        <p:spPr>
          <a:xfrm rot="21104068">
            <a:off x="2419640" y="5089893"/>
            <a:ext cx="1524000" cy="276999"/>
          </a:xfrm>
          <a:prstGeom prst="rect">
            <a:avLst/>
          </a:prstGeom>
          <a:noFill/>
        </p:spPr>
        <p:txBody>
          <a:bodyPr wrap="square" rtlCol="0">
            <a:spAutoFit/>
          </a:bodyPr>
          <a:lstStyle/>
          <a:p>
            <a:r>
              <a:rPr lang="en-US" sz="1200" dirty="0">
                <a:solidFill>
                  <a:srgbClr val="680000"/>
                </a:solidFill>
                <a:latin typeface="Stencil" panose="040409050D0802020404" pitchFamily="82" charset="0"/>
              </a:rPr>
              <a:t>Customized</a:t>
            </a:r>
          </a:p>
        </p:txBody>
      </p:sp>
      <p:sp>
        <p:nvSpPr>
          <p:cNvPr id="2" name="TextBox 1">
            <a:extLst>
              <a:ext uri="{FF2B5EF4-FFF2-40B4-BE49-F238E27FC236}">
                <a16:creationId xmlns:a16="http://schemas.microsoft.com/office/drawing/2014/main" id="{D8BD9276-3364-7581-AED8-4305F6AD9C2D}"/>
              </a:ext>
            </a:extLst>
          </p:cNvPr>
          <p:cNvSpPr txBox="1"/>
          <p:nvPr/>
        </p:nvSpPr>
        <p:spPr>
          <a:xfrm>
            <a:off x="34544" y="982117"/>
            <a:ext cx="4086241" cy="1477328"/>
          </a:xfrm>
          <a:prstGeom prst="rect">
            <a:avLst/>
          </a:prstGeom>
          <a:noFill/>
        </p:spPr>
        <p:txBody>
          <a:bodyPr wrap="square" rtlCol="0">
            <a:spAutoFit/>
          </a:bodyPr>
          <a:lstStyle/>
          <a:p>
            <a:pPr marL="285750" indent="-285750">
              <a:buFont typeface="Wingdings" panose="05000000000000000000" pitchFamily="2" charset="2"/>
              <a:buChar char="q"/>
            </a:pPr>
            <a:r>
              <a:rPr lang="en-US" dirty="0"/>
              <a:t>CCIIO Template.</a:t>
            </a:r>
          </a:p>
          <a:p>
            <a:pPr marL="285750" indent="-285750">
              <a:buFont typeface="Wingdings" panose="05000000000000000000" pitchFamily="2" charset="2"/>
              <a:buChar char="q"/>
            </a:pPr>
            <a:r>
              <a:rPr lang="en-US" dirty="0"/>
              <a:t>Restricts number of practicing addresses per NPI to a max of 10.</a:t>
            </a:r>
          </a:p>
          <a:p>
            <a:pPr marL="285750" indent="-285750">
              <a:buFont typeface="Wingdings" panose="05000000000000000000" pitchFamily="2" charset="2"/>
              <a:buChar char="q"/>
            </a:pPr>
            <a:r>
              <a:rPr lang="en-US" dirty="0"/>
              <a:t>NPI with over 10 valid locations need some preprocessing by the issuer. </a:t>
            </a:r>
          </a:p>
        </p:txBody>
      </p:sp>
    </p:spTree>
    <p:extLst>
      <p:ext uri="{BB962C8B-B14F-4D97-AF65-F5344CB8AC3E}">
        <p14:creationId xmlns:p14="http://schemas.microsoft.com/office/powerpoint/2010/main" val="2968818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904C57-29A2-27A8-7294-195E9E8A4C0F}"/>
              </a:ext>
            </a:extLst>
          </p:cNvPr>
          <p:cNvSpPr>
            <a:spLocks noGrp="1"/>
          </p:cNvSpPr>
          <p:nvPr>
            <p:ph type="sldNum" sz="quarter" idx="12"/>
          </p:nvPr>
        </p:nvSpPr>
        <p:spPr/>
        <p:txBody>
          <a:bodyPr/>
          <a:lstStyle/>
          <a:p>
            <a:fld id="{62DBCB69-547C-4F68-819F-474A80AB012D}" type="slidenum">
              <a:rPr lang="en-US" smtClean="0"/>
              <a:t>17</a:t>
            </a:fld>
            <a:endParaRPr lang="en-US"/>
          </a:p>
        </p:txBody>
      </p:sp>
      <p:pic>
        <p:nvPicPr>
          <p:cNvPr id="3" name="Picture 2">
            <a:extLst>
              <a:ext uri="{FF2B5EF4-FFF2-40B4-BE49-F238E27FC236}">
                <a16:creationId xmlns:a16="http://schemas.microsoft.com/office/drawing/2014/main" id="{BDC2637A-A0AE-67E2-4EF0-FEC4D77723DD}"/>
              </a:ext>
            </a:extLst>
          </p:cNvPr>
          <p:cNvPicPr>
            <a:picLocks noChangeAspect="1"/>
          </p:cNvPicPr>
          <p:nvPr/>
        </p:nvPicPr>
        <p:blipFill>
          <a:blip r:embed="rId2"/>
          <a:stretch>
            <a:fillRect/>
          </a:stretch>
        </p:blipFill>
        <p:spPr>
          <a:xfrm>
            <a:off x="21492" y="2031820"/>
            <a:ext cx="5922108" cy="4969279"/>
          </a:xfrm>
          <a:prstGeom prst="rect">
            <a:avLst/>
          </a:prstGeom>
        </p:spPr>
      </p:pic>
      <p:pic>
        <p:nvPicPr>
          <p:cNvPr id="5" name="Picture 4">
            <a:extLst>
              <a:ext uri="{FF2B5EF4-FFF2-40B4-BE49-F238E27FC236}">
                <a16:creationId xmlns:a16="http://schemas.microsoft.com/office/drawing/2014/main" id="{CC59F2CA-F14F-3FB1-B112-259445A63B11}"/>
              </a:ext>
            </a:extLst>
          </p:cNvPr>
          <p:cNvPicPr>
            <a:picLocks noChangeAspect="1"/>
          </p:cNvPicPr>
          <p:nvPr/>
        </p:nvPicPr>
        <p:blipFill>
          <a:blip r:embed="rId3"/>
          <a:stretch>
            <a:fillRect/>
          </a:stretch>
        </p:blipFill>
        <p:spPr>
          <a:xfrm>
            <a:off x="4876800" y="4172434"/>
            <a:ext cx="4267200" cy="2666028"/>
          </a:xfrm>
          <a:prstGeom prst="rect">
            <a:avLst/>
          </a:prstGeom>
        </p:spPr>
      </p:pic>
      <p:sp>
        <p:nvSpPr>
          <p:cNvPr id="6" name="TextBox 5">
            <a:extLst>
              <a:ext uri="{FF2B5EF4-FFF2-40B4-BE49-F238E27FC236}">
                <a16:creationId xmlns:a16="http://schemas.microsoft.com/office/drawing/2014/main" id="{45E7A44E-DF46-F6E7-6647-D0D19D526AE5}"/>
              </a:ext>
            </a:extLst>
          </p:cNvPr>
          <p:cNvSpPr txBox="1"/>
          <p:nvPr/>
        </p:nvSpPr>
        <p:spPr>
          <a:xfrm>
            <a:off x="-76200" y="609600"/>
            <a:ext cx="8763000" cy="1477328"/>
          </a:xfrm>
          <a:prstGeom prst="rect">
            <a:avLst/>
          </a:prstGeom>
          <a:noFill/>
        </p:spPr>
        <p:txBody>
          <a:bodyPr wrap="square" rtlCol="0">
            <a:spAutoFit/>
          </a:bodyPr>
          <a:lstStyle/>
          <a:p>
            <a:pPr marL="285750" indent="-285750">
              <a:buFont typeface="Wingdings" panose="05000000000000000000" pitchFamily="2" charset="2"/>
              <a:buChar char="q"/>
            </a:pPr>
            <a:r>
              <a:rPr lang="en-US" dirty="0"/>
              <a:t>Map below shows practicing locations of a plastic surgeon, with a total of 16 locations, denoted by orange and blue dots. Locations in blue had been reported to AID using the NA template, and the locations in orange have not been reported. Reporting one address instead of seven closely located addresses from the Little Rock would have enabled reporting of the six addresses missed out (in orange).         </a:t>
            </a:r>
          </a:p>
        </p:txBody>
      </p:sp>
    </p:spTree>
    <p:extLst>
      <p:ext uri="{BB962C8B-B14F-4D97-AF65-F5344CB8AC3E}">
        <p14:creationId xmlns:p14="http://schemas.microsoft.com/office/powerpoint/2010/main" val="2058244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59CCFB-9857-C59B-2F52-6FF7FDFCA8DC}"/>
              </a:ext>
            </a:extLst>
          </p:cNvPr>
          <p:cNvSpPr>
            <a:spLocks noGrp="1"/>
          </p:cNvSpPr>
          <p:nvPr>
            <p:ph type="title"/>
          </p:nvPr>
        </p:nvSpPr>
        <p:spPr/>
        <p:txBody>
          <a:bodyPr>
            <a:normAutofit fontScale="90000"/>
          </a:bodyPr>
          <a:lstStyle/>
          <a:p>
            <a:pPr algn="l"/>
            <a:r>
              <a:rPr lang="en-US" sz="2400" dirty="0"/>
              <a:t>Providers with over 10 practicing locations</a:t>
            </a:r>
          </a:p>
        </p:txBody>
      </p:sp>
      <p:sp>
        <p:nvSpPr>
          <p:cNvPr id="4" name="Content Placeholder 3">
            <a:extLst>
              <a:ext uri="{FF2B5EF4-FFF2-40B4-BE49-F238E27FC236}">
                <a16:creationId xmlns:a16="http://schemas.microsoft.com/office/drawing/2014/main" id="{30A4FC87-5F91-9D90-8348-61E66A7AF5A1}"/>
              </a:ext>
            </a:extLst>
          </p:cNvPr>
          <p:cNvSpPr>
            <a:spLocks noGrp="1"/>
          </p:cNvSpPr>
          <p:nvPr>
            <p:ph idx="1"/>
          </p:nvPr>
        </p:nvSpPr>
        <p:spPr/>
        <p:txBody>
          <a:bodyPr/>
          <a:lstStyle/>
          <a:p>
            <a:r>
              <a:rPr lang="en-US" dirty="0"/>
              <a:t>CCIIO disallows over 10 practicing locations per provider in their NA template to curb runaway reporting of provider locations.</a:t>
            </a:r>
          </a:p>
          <a:p>
            <a:r>
              <a:rPr lang="en-US" dirty="0"/>
              <a:t>Issuers are advised to preprocess data for providers with over 10 locations.</a:t>
            </a:r>
          </a:p>
          <a:p>
            <a:r>
              <a:rPr lang="en-US" dirty="0"/>
              <a:t>The addresses of such NPIs reported to the Department will need to be judiciously spread-out avoiding reporting too many closely located addresses.    </a:t>
            </a:r>
          </a:p>
        </p:txBody>
      </p:sp>
      <p:sp>
        <p:nvSpPr>
          <p:cNvPr id="2" name="Slide Number Placeholder 1">
            <a:extLst>
              <a:ext uri="{FF2B5EF4-FFF2-40B4-BE49-F238E27FC236}">
                <a16:creationId xmlns:a16="http://schemas.microsoft.com/office/drawing/2014/main" id="{03732D20-F0D5-5E83-0E08-9AAB3F4A9C6A}"/>
              </a:ext>
            </a:extLst>
          </p:cNvPr>
          <p:cNvSpPr>
            <a:spLocks noGrp="1"/>
          </p:cNvSpPr>
          <p:nvPr>
            <p:ph type="sldNum" sz="quarter" idx="12"/>
          </p:nvPr>
        </p:nvSpPr>
        <p:spPr/>
        <p:txBody>
          <a:bodyPr/>
          <a:lstStyle/>
          <a:p>
            <a:fld id="{62DBCB69-547C-4F68-819F-474A80AB012D}" type="slidenum">
              <a:rPr lang="en-US" smtClean="0"/>
              <a:t>18</a:t>
            </a:fld>
            <a:endParaRPr lang="en-US"/>
          </a:p>
        </p:txBody>
      </p:sp>
    </p:spTree>
    <p:extLst>
      <p:ext uri="{BB962C8B-B14F-4D97-AF65-F5344CB8AC3E}">
        <p14:creationId xmlns:p14="http://schemas.microsoft.com/office/powerpoint/2010/main" val="4714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4719A-A4BD-1413-8798-675B5A2049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76F4FF-DAE6-55CA-BBD1-0BE635D41A66}"/>
              </a:ext>
            </a:extLst>
          </p:cNvPr>
          <p:cNvSpPr>
            <a:spLocks noGrp="1"/>
          </p:cNvSpPr>
          <p:nvPr>
            <p:ph type="title"/>
          </p:nvPr>
        </p:nvSpPr>
        <p:spPr/>
        <p:txBody>
          <a:bodyPr>
            <a:normAutofit fontScale="90000"/>
          </a:bodyPr>
          <a:lstStyle/>
          <a:p>
            <a:pPr algn="l"/>
            <a:r>
              <a:rPr lang="en-US" sz="2400" dirty="0"/>
              <a:t>Practicing address data quality improvement</a:t>
            </a:r>
          </a:p>
        </p:txBody>
      </p:sp>
      <p:sp>
        <p:nvSpPr>
          <p:cNvPr id="4" name="Content Placeholder 3">
            <a:extLst>
              <a:ext uri="{FF2B5EF4-FFF2-40B4-BE49-F238E27FC236}">
                <a16:creationId xmlns:a16="http://schemas.microsoft.com/office/drawing/2014/main" id="{502E40D8-9EFB-537D-51A1-AFB65ED1E9D9}"/>
              </a:ext>
            </a:extLst>
          </p:cNvPr>
          <p:cNvSpPr>
            <a:spLocks noGrp="1"/>
          </p:cNvSpPr>
          <p:nvPr>
            <p:ph idx="1"/>
          </p:nvPr>
        </p:nvSpPr>
        <p:spPr/>
        <p:txBody>
          <a:bodyPr>
            <a:normAutofit fontScale="47500" lnSpcReduction="20000"/>
          </a:bodyPr>
          <a:lstStyle/>
          <a:p>
            <a:pPr marL="514350" indent="-514350">
              <a:buFont typeface="+mj-lt"/>
              <a:buAutoNum type="alphaLcParenR"/>
            </a:pPr>
            <a:r>
              <a:rPr lang="en-US" dirty="0"/>
              <a:t>AID expects health carriers to verify practice addresses at least once every ninety (90) days in accordance with requirements of federal law, and the practice addresses reported to the Department during plan review should reflect the latest round of such verification and correction. </a:t>
            </a:r>
          </a:p>
          <a:p>
            <a:pPr marL="514350" indent="-514350">
              <a:buFont typeface="+mj-lt"/>
              <a:buAutoNum type="alphaLcParenR"/>
            </a:pPr>
            <a:r>
              <a:rPr lang="en-US" sz="2700" dirty="0"/>
              <a:t>AID intends to implement a process by which certain addresses may be sent back to the issuer for review in the early stages of review by the Department. </a:t>
            </a:r>
          </a:p>
          <a:p>
            <a:pPr marL="514350" indent="-514350">
              <a:buFont typeface="+mj-lt"/>
              <a:buAutoNum type="alphaLcParenR"/>
            </a:pPr>
            <a:r>
              <a:rPr lang="en-US" dirty="0"/>
              <a:t>The Department believes that a small fraction of all the reported practicing locations are competitively advantageous to an issuer. If reported incorrectly however, such locations can cause problems for all stakeholders- all other issuers and to the regulator. Other issuers may have to deal with an objection based on inaccurate address information by a competitor.  Such situations usually leads to a lot of back-and-forth dialog till the address is discovered to be incorrect. Therefore “competitive” locations of scarce providers need better scrutiny. Later, after completing the address review described in b) above,  if a “competitive” provider address is found to have generated incorrect objections for other issuers, an inquiry by the Department could be triggered to review shortcomings surrounding processes around a) above.</a:t>
            </a:r>
          </a:p>
          <a:p>
            <a:pPr marL="514350" indent="-514350">
              <a:buFont typeface="+mj-lt"/>
              <a:buAutoNum type="alphaLcParenR"/>
            </a:pPr>
            <a:r>
              <a:rPr lang="en-US" dirty="0"/>
              <a:t>Besides avoiding the inefficiencies described in c) above, the address quality would inform the Department better, on insights as to where improvement is truly possible and where it is not. That in turn is crucial for Department’s ability to issue objections only when the possibility of improvement exists.    </a:t>
            </a:r>
          </a:p>
          <a:p>
            <a:pPr marL="514350" indent="-514350">
              <a:buFont typeface="+mj-lt"/>
              <a:buAutoNum type="alphaLcParenR"/>
            </a:pPr>
            <a:r>
              <a:rPr lang="en-US" dirty="0"/>
              <a:t>The Department’s belief that “competitive” addresses are a small fraction of all the reported practicing locations has not yet been quantified and that is important for feasibility of this effort/process. Rule 106 would be amended according to the feasibility of this effort/process.  “Competitive” address have certain uncommon combination of characteristics </a:t>
            </a:r>
          </a:p>
          <a:p>
            <a:pPr marL="1314450" lvl="2" indent="-514350">
              <a:buFont typeface="+mj-lt"/>
              <a:buAutoNum type="alphaLcParenR"/>
            </a:pPr>
            <a:r>
              <a:rPr lang="en-US" dirty="0"/>
              <a:t>Provider type is scarce, and</a:t>
            </a:r>
          </a:p>
          <a:p>
            <a:pPr marL="1314450" lvl="2" indent="-514350">
              <a:buFont typeface="+mj-lt"/>
              <a:buAutoNum type="alphaLcParenR"/>
            </a:pPr>
            <a:r>
              <a:rPr lang="en-US" dirty="0"/>
              <a:t>Provider location reported by only one issuer for an NPI, and</a:t>
            </a:r>
          </a:p>
          <a:p>
            <a:pPr marL="1314450" lvl="2" indent="-514350">
              <a:buFont typeface="+mj-lt"/>
              <a:buAutoNum type="alphaLcParenR"/>
            </a:pPr>
            <a:r>
              <a:rPr lang="en-US" dirty="0"/>
              <a:t>No other issuer reports a location in the neighborhood of that reported in b) for the same NPI, or</a:t>
            </a:r>
          </a:p>
          <a:p>
            <a:pPr marL="1314450" lvl="2" indent="-514350">
              <a:buFont typeface="+mj-lt"/>
              <a:buAutoNum type="alphaLcParenR"/>
            </a:pPr>
            <a:r>
              <a:rPr lang="en-US" dirty="0"/>
              <a:t>No other issuer reports a location in the neighborhood of that reported in b) for any other NPI of the same provider type.</a:t>
            </a:r>
          </a:p>
          <a:p>
            <a:pPr marL="800100" lvl="2" indent="0">
              <a:buNone/>
            </a:pPr>
            <a:endParaRPr lang="en-US" dirty="0"/>
          </a:p>
        </p:txBody>
      </p:sp>
      <p:sp>
        <p:nvSpPr>
          <p:cNvPr id="2" name="Slide Number Placeholder 1">
            <a:extLst>
              <a:ext uri="{FF2B5EF4-FFF2-40B4-BE49-F238E27FC236}">
                <a16:creationId xmlns:a16="http://schemas.microsoft.com/office/drawing/2014/main" id="{56D7047D-5AC1-4938-EE52-D0FF0C2EF987}"/>
              </a:ext>
            </a:extLst>
          </p:cNvPr>
          <p:cNvSpPr>
            <a:spLocks noGrp="1"/>
          </p:cNvSpPr>
          <p:nvPr>
            <p:ph type="sldNum" sz="quarter" idx="12"/>
          </p:nvPr>
        </p:nvSpPr>
        <p:spPr/>
        <p:txBody>
          <a:bodyPr/>
          <a:lstStyle/>
          <a:p>
            <a:fld id="{62DBCB69-547C-4F68-819F-474A80AB012D}" type="slidenum">
              <a:rPr lang="en-US" smtClean="0"/>
              <a:t>19</a:t>
            </a:fld>
            <a:endParaRPr lang="en-US"/>
          </a:p>
        </p:txBody>
      </p:sp>
    </p:spTree>
    <p:extLst>
      <p:ext uri="{BB962C8B-B14F-4D97-AF65-F5344CB8AC3E}">
        <p14:creationId xmlns:p14="http://schemas.microsoft.com/office/powerpoint/2010/main" val="265203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FC359-625B-7085-26AB-F423083BC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AD9EC-1B03-5BE4-FD07-068926BE92F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EEDE26-8A9F-0B10-BFE9-F45C9D9722B3}"/>
              </a:ext>
            </a:extLst>
          </p:cNvPr>
          <p:cNvSpPr>
            <a:spLocks noGrp="1"/>
          </p:cNvSpPr>
          <p:nvPr>
            <p:ph idx="1"/>
          </p:nvPr>
        </p:nvSpPr>
        <p:spPr/>
        <p:txBody>
          <a:bodyPr>
            <a:normAutofit lnSpcReduction="10000"/>
          </a:bodyPr>
          <a:lstStyle/>
          <a:p>
            <a:pPr marL="342900" marR="0" lvl="0" indent="-342900">
              <a:lnSpc>
                <a:spcPct val="115000"/>
              </a:lnSpc>
              <a:spcBef>
                <a:spcPts val="0"/>
              </a:spcBef>
              <a:spcAft>
                <a:spcPts val="0"/>
              </a:spcAft>
              <a:buFont typeface="+mj-lt"/>
              <a:buAutoNum type="arabicParenR"/>
            </a:pPr>
            <a:r>
              <a:rPr lang="en-US" kern="100" dirty="0">
                <a:effectLst/>
                <a:latin typeface="Aptos Black" panose="020B0004020202020204" pitchFamily="34" charset="0"/>
                <a:ea typeface="Aptos" panose="020B0004020202020204" pitchFamily="34" charset="0"/>
                <a:cs typeface="Times New Roman" panose="02020603050405020304" pitchFamily="18" charset="0"/>
              </a:rPr>
              <a:t>Introductions &amp; housekeeping.</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Recap.</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Timeline Overview.</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Significant Operational Changes.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ea typeface="Aptos" panose="020B0004020202020204" pitchFamily="34" charset="0"/>
                <a:cs typeface="Times New Roman" panose="02020603050405020304" pitchFamily="18" charset="0"/>
              </a:rPr>
              <a:t>PTNP significance will be felt earlier</a:t>
            </a: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Limitation of 10 provider locations.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Address quality validation process.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Justification template.</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Reviewing PTNP changes.</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Questions.</a:t>
            </a:r>
          </a:p>
          <a:p>
            <a:pPr marL="457200" marR="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81B242CB-FE39-8B0B-4BD2-5F5F855E19FA}"/>
              </a:ext>
            </a:extLst>
          </p:cNvPr>
          <p:cNvSpPr>
            <a:spLocks noGrp="1"/>
          </p:cNvSpPr>
          <p:nvPr>
            <p:ph type="sldNum" sz="quarter" idx="12"/>
          </p:nvPr>
        </p:nvSpPr>
        <p:spPr/>
        <p:txBody>
          <a:bodyPr/>
          <a:lstStyle/>
          <a:p>
            <a:fld id="{62DBCB69-547C-4F68-819F-474A80AB012D}" type="slidenum">
              <a:rPr lang="en-US" smtClean="0"/>
              <a:t>2</a:t>
            </a:fld>
            <a:endParaRPr lang="en-US"/>
          </a:p>
        </p:txBody>
      </p:sp>
    </p:spTree>
    <p:extLst>
      <p:ext uri="{BB962C8B-B14F-4D97-AF65-F5344CB8AC3E}">
        <p14:creationId xmlns:p14="http://schemas.microsoft.com/office/powerpoint/2010/main" val="4028570966"/>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8448F1-0235-D79A-1578-AB4AC251B1AE}"/>
              </a:ext>
            </a:extLst>
          </p:cNvPr>
          <p:cNvSpPr>
            <a:spLocks noGrp="1"/>
          </p:cNvSpPr>
          <p:nvPr>
            <p:ph type="title"/>
          </p:nvPr>
        </p:nvSpPr>
        <p:spPr/>
        <p:txBody>
          <a:bodyPr/>
          <a:lstStyle/>
          <a:p>
            <a:r>
              <a:rPr lang="en-US" dirty="0"/>
              <a:t>Justification Template</a:t>
            </a:r>
          </a:p>
        </p:txBody>
      </p:sp>
      <p:sp>
        <p:nvSpPr>
          <p:cNvPr id="4" name="Content Placeholder 3">
            <a:extLst>
              <a:ext uri="{FF2B5EF4-FFF2-40B4-BE49-F238E27FC236}">
                <a16:creationId xmlns:a16="http://schemas.microsoft.com/office/drawing/2014/main" id="{2AA595E5-261B-13CA-BDBD-20C1EFF24933}"/>
              </a:ext>
            </a:extLst>
          </p:cNvPr>
          <p:cNvSpPr>
            <a:spLocks noGrp="1"/>
          </p:cNvSpPr>
          <p:nvPr>
            <p:ph idx="1"/>
          </p:nvPr>
        </p:nvSpPr>
        <p:spPr/>
        <p:txBody>
          <a:bodyPr>
            <a:normAutofit/>
          </a:bodyPr>
          <a:lstStyle/>
          <a:p>
            <a:pPr marL="0" marR="0">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idea for customized NA justification template has been borrowed from CCIIO and closely mimics their template. </a:t>
            </a:r>
          </a:p>
          <a:p>
            <a:pPr marL="0" marR="0">
              <a:lnSpc>
                <a:spcPct val="115000"/>
              </a:lnSpc>
              <a:spcAft>
                <a:spcPts val="1000"/>
              </a:spcAft>
            </a:pPr>
            <a:r>
              <a:rPr lang="en-US" sz="1800" dirty="0">
                <a:latin typeface="Calibri" panose="020F0502020204030204" pitchFamily="34" charset="0"/>
                <a:ea typeface="Calibri" panose="020F0502020204030204" pitchFamily="34" charset="0"/>
                <a:cs typeface="Calibri" panose="020F0502020204030204" pitchFamily="34" charset="0"/>
              </a:rPr>
              <a:t>If AID finds deficiencies in the issuers network, the Department will generate a customized NA justification template for the issuer, depending upon the deficiencies. The customized spreadsheet within this template lists coverage percentage for every provider type-County that falls below the required 90% coverage.</a:t>
            </a:r>
          </a:p>
          <a:p>
            <a:pPr marL="0" marR="0">
              <a:lnSpc>
                <a:spcPct val="115000"/>
              </a:lnSpc>
              <a:spcAft>
                <a:spcPts val="1000"/>
              </a:spcAft>
            </a:pPr>
            <a:r>
              <a:rPr lang="en-US" sz="1800" dirty="0">
                <a:latin typeface="Calibri" panose="020F0502020204030204" pitchFamily="34" charset="0"/>
                <a:ea typeface="Calibri" panose="020F0502020204030204" pitchFamily="34" charset="0"/>
                <a:cs typeface="Calibri" panose="020F0502020204030204" pitchFamily="34" charset="0"/>
              </a:rPr>
              <a:t>For details on the template, please refer to pdf  </a:t>
            </a:r>
            <a:r>
              <a:rPr lang="en-US" sz="1800" i="1" dirty="0">
                <a:latin typeface="Calibri" panose="020F0502020204030204" pitchFamily="34" charset="0"/>
                <a:ea typeface="Calibri" panose="020F0502020204030204" pitchFamily="34" charset="0"/>
                <a:cs typeface="Calibri" panose="020F0502020204030204" pitchFamily="34" charset="0"/>
              </a:rPr>
              <a:t>PY&lt;NNNN&gt; SERFF Network Adequacy Data Submission Instructions</a:t>
            </a:r>
            <a:r>
              <a:rPr lang="en-US" sz="1800" dirty="0">
                <a:latin typeface="Calibri" panose="020F0502020204030204" pitchFamily="34" charset="0"/>
                <a:ea typeface="Calibri" panose="020F0502020204030204" pitchFamily="34" charset="0"/>
                <a:cs typeface="Calibri" panose="020F0502020204030204" pitchFamily="34" charset="0"/>
              </a:rPr>
              <a:t> located at </a:t>
            </a:r>
            <a:r>
              <a:rPr lang="en-US" sz="1800" dirty="0">
                <a:latin typeface="Calibri" panose="020F0502020204030204" pitchFamily="34" charset="0"/>
                <a:ea typeface="Calibri" panose="020F0502020204030204" pitchFamily="34" charset="0"/>
                <a:cs typeface="Calibri" panose="020F0502020204030204" pitchFamily="34" charset="0"/>
                <a:hlinkClick r:id="rId2"/>
              </a:rPr>
              <a:t>https://rhld.insurance.arkansas.gov/Info/Public/Templates</a:t>
            </a:r>
            <a:r>
              <a:rPr lang="en-US" sz="1800" dirty="0">
                <a:latin typeface="Calibri" panose="020F0502020204030204" pitchFamily="34" charset="0"/>
                <a:ea typeface="Calibri" panose="020F0502020204030204" pitchFamily="34" charset="0"/>
                <a:cs typeface="Calibri" panose="020F0502020204030204" pitchFamily="34" charset="0"/>
              </a:rPr>
              <a:t>.  </a:t>
            </a:r>
          </a:p>
          <a:p>
            <a:endParaRPr lang="en-US" dirty="0"/>
          </a:p>
        </p:txBody>
      </p:sp>
      <p:sp>
        <p:nvSpPr>
          <p:cNvPr id="2" name="Slide Number Placeholder 1">
            <a:extLst>
              <a:ext uri="{FF2B5EF4-FFF2-40B4-BE49-F238E27FC236}">
                <a16:creationId xmlns:a16="http://schemas.microsoft.com/office/drawing/2014/main" id="{A2D2FE9D-EA57-4891-464A-245BAE268367}"/>
              </a:ext>
            </a:extLst>
          </p:cNvPr>
          <p:cNvSpPr>
            <a:spLocks noGrp="1"/>
          </p:cNvSpPr>
          <p:nvPr>
            <p:ph type="sldNum" sz="quarter" idx="12"/>
          </p:nvPr>
        </p:nvSpPr>
        <p:spPr/>
        <p:txBody>
          <a:bodyPr/>
          <a:lstStyle/>
          <a:p>
            <a:fld id="{62DBCB69-547C-4F68-819F-474A80AB012D}" type="slidenum">
              <a:rPr lang="en-US" smtClean="0"/>
              <a:t>20</a:t>
            </a:fld>
            <a:endParaRPr lang="en-US"/>
          </a:p>
        </p:txBody>
      </p:sp>
    </p:spTree>
    <p:extLst>
      <p:ext uri="{BB962C8B-B14F-4D97-AF65-F5344CB8AC3E}">
        <p14:creationId xmlns:p14="http://schemas.microsoft.com/office/powerpoint/2010/main" val="3944897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14779-BB5E-00F4-C729-4035838E4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EA8AE2-E9AA-92CA-4973-6C96FA6A06C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8E11F95-3C66-E926-3C8E-15A79D2EFEFB}"/>
              </a:ext>
            </a:extLst>
          </p:cNvPr>
          <p:cNvSpPr>
            <a:spLocks noGrp="1"/>
          </p:cNvSpPr>
          <p:nvPr>
            <p:ph idx="1"/>
          </p:nvPr>
        </p:nvSpPr>
        <p:spPr/>
        <p:txBody>
          <a:bodyPr>
            <a:normAutofit lnSpcReduction="10000"/>
          </a:bodyPr>
          <a:lstStyle/>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Introductions &amp; housekeeping.</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Recap.</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Timeline Overview.</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Operational Changes.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PTNP significance will be felt earlier.</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Limitation of 10 provider locations.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Address quality validation process.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Justification template.</a:t>
            </a:r>
          </a:p>
          <a:p>
            <a:pPr marL="342900" marR="0" lvl="0" indent="-342900">
              <a:lnSpc>
                <a:spcPct val="115000"/>
              </a:lnSpc>
              <a:spcBef>
                <a:spcPts val="0"/>
              </a:spcBef>
              <a:spcAft>
                <a:spcPts val="800"/>
              </a:spcAft>
              <a:buFont typeface="+mj-lt"/>
              <a:buAutoNum type="arabicParenR"/>
            </a:pPr>
            <a:r>
              <a:rPr lang="en-US" kern="100" dirty="0">
                <a:latin typeface="Aptos Black" panose="020B0004020202020204" pitchFamily="34" charset="0"/>
                <a:cs typeface="Times New Roman" panose="02020603050405020304" pitchFamily="18" charset="0"/>
              </a:rPr>
              <a:t>Reviewing PTNP changes.</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Questions.</a:t>
            </a:r>
          </a:p>
          <a:p>
            <a:pPr marL="457200" marR="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5A72B208-8F33-07E5-09F0-AC1CC3CF4D9A}"/>
              </a:ext>
            </a:extLst>
          </p:cNvPr>
          <p:cNvSpPr>
            <a:spLocks noGrp="1"/>
          </p:cNvSpPr>
          <p:nvPr>
            <p:ph type="sldNum" sz="quarter" idx="12"/>
          </p:nvPr>
        </p:nvSpPr>
        <p:spPr/>
        <p:txBody>
          <a:bodyPr/>
          <a:lstStyle/>
          <a:p>
            <a:fld id="{62DBCB69-547C-4F68-819F-474A80AB012D}" type="slidenum">
              <a:rPr lang="en-US" smtClean="0"/>
              <a:t>21</a:t>
            </a:fld>
            <a:endParaRPr lang="en-US"/>
          </a:p>
        </p:txBody>
      </p:sp>
    </p:spTree>
    <p:extLst>
      <p:ext uri="{BB962C8B-B14F-4D97-AF65-F5344CB8AC3E}">
        <p14:creationId xmlns:p14="http://schemas.microsoft.com/office/powerpoint/2010/main" val="3952418317"/>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689F0-2809-AB40-C571-0B9C9AD0C6C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1C203F6-C22D-4CA7-412D-A9951A04B6CF}"/>
              </a:ext>
            </a:extLst>
          </p:cNvPr>
          <p:cNvSpPr>
            <a:spLocks noGrp="1"/>
          </p:cNvSpPr>
          <p:nvPr>
            <p:ph type="title"/>
          </p:nvPr>
        </p:nvSpPr>
        <p:spPr/>
        <p:txBody>
          <a:bodyPr/>
          <a:lstStyle/>
          <a:p>
            <a:r>
              <a:rPr lang="en-US" dirty="0"/>
              <a:t>Timeline – </a:t>
            </a:r>
            <a:br>
              <a:rPr lang="en-US" dirty="0"/>
            </a:br>
            <a:r>
              <a:rPr lang="en-US" dirty="0"/>
              <a:t>PTNP rounds &amp; certification review</a:t>
            </a:r>
          </a:p>
        </p:txBody>
      </p:sp>
      <p:sp>
        <p:nvSpPr>
          <p:cNvPr id="4" name="Slide Number Placeholder 3">
            <a:extLst>
              <a:ext uri="{FF2B5EF4-FFF2-40B4-BE49-F238E27FC236}">
                <a16:creationId xmlns:a16="http://schemas.microsoft.com/office/drawing/2014/main" id="{80B1A508-DE19-A45E-1480-E1EE104DD651}"/>
              </a:ext>
            </a:extLst>
          </p:cNvPr>
          <p:cNvSpPr>
            <a:spLocks noGrp="1"/>
          </p:cNvSpPr>
          <p:nvPr>
            <p:ph type="sldNum" sz="quarter" idx="12"/>
          </p:nvPr>
        </p:nvSpPr>
        <p:spPr>
          <a:xfrm>
            <a:off x="6553200" y="7102475"/>
            <a:ext cx="2133600" cy="365125"/>
          </a:xfrm>
        </p:spPr>
        <p:txBody>
          <a:bodyPr/>
          <a:lstStyle/>
          <a:p>
            <a:fld id="{62DBCB69-547C-4F68-819F-474A80AB012D}" type="slidenum">
              <a:rPr lang="en-US" smtClean="0"/>
              <a:t>22</a:t>
            </a:fld>
            <a:endParaRPr lang="en-US"/>
          </a:p>
        </p:txBody>
      </p:sp>
      <p:cxnSp>
        <p:nvCxnSpPr>
          <p:cNvPr id="9" name="Straight Arrow Connector 8">
            <a:extLst>
              <a:ext uri="{FF2B5EF4-FFF2-40B4-BE49-F238E27FC236}">
                <a16:creationId xmlns:a16="http://schemas.microsoft.com/office/drawing/2014/main" id="{CDCA1A88-D12E-D7B3-7EEB-D5422D424476}"/>
              </a:ext>
            </a:extLst>
          </p:cNvPr>
          <p:cNvCxnSpPr>
            <a:cxnSpLocks/>
          </p:cNvCxnSpPr>
          <p:nvPr/>
        </p:nvCxnSpPr>
        <p:spPr>
          <a:xfrm flipV="1">
            <a:off x="304800" y="4098925"/>
            <a:ext cx="8229600" cy="76200"/>
          </a:xfrm>
          <a:prstGeom prst="straightConnector1">
            <a:avLst/>
          </a:prstGeom>
          <a:ln w="127000" cmpd="sng">
            <a:tailEnd type="oval"/>
          </a:ln>
        </p:spPr>
        <p:style>
          <a:lnRef idx="1">
            <a:schemeClr val="accent1"/>
          </a:lnRef>
          <a:fillRef idx="0">
            <a:schemeClr val="accent1"/>
          </a:fillRef>
          <a:effectRef idx="0">
            <a:schemeClr val="accent1"/>
          </a:effectRef>
          <a:fontRef idx="minor">
            <a:schemeClr val="tx1"/>
          </a:fontRef>
        </p:style>
      </p:cxnSp>
      <p:sp>
        <p:nvSpPr>
          <p:cNvPr id="11" name="Flowchart: Connector 10">
            <a:extLst>
              <a:ext uri="{FF2B5EF4-FFF2-40B4-BE49-F238E27FC236}">
                <a16:creationId xmlns:a16="http://schemas.microsoft.com/office/drawing/2014/main" id="{0380A942-A1BC-C76A-BF04-154A5BBA0751}"/>
              </a:ext>
            </a:extLst>
          </p:cNvPr>
          <p:cNvSpPr/>
          <p:nvPr/>
        </p:nvSpPr>
        <p:spPr>
          <a:xfrm>
            <a:off x="5791200" y="3946525"/>
            <a:ext cx="381000" cy="381000"/>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CE13B5A0-9ACA-A4D6-FA2D-004EDB676A8A}"/>
              </a:ext>
            </a:extLst>
          </p:cNvPr>
          <p:cNvSpPr/>
          <p:nvPr/>
        </p:nvSpPr>
        <p:spPr>
          <a:xfrm>
            <a:off x="5105400" y="39465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E67E398A-CE91-FCCD-0A6D-CFBEEA100154}"/>
              </a:ext>
            </a:extLst>
          </p:cNvPr>
          <p:cNvSpPr/>
          <p:nvPr/>
        </p:nvSpPr>
        <p:spPr>
          <a:xfrm>
            <a:off x="2971800" y="39465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7E468FE5-5157-C47C-752D-E9394A64D6E0}"/>
              </a:ext>
            </a:extLst>
          </p:cNvPr>
          <p:cNvSpPr/>
          <p:nvPr/>
        </p:nvSpPr>
        <p:spPr>
          <a:xfrm>
            <a:off x="228600" y="39465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llout: Line 16">
            <a:extLst>
              <a:ext uri="{FF2B5EF4-FFF2-40B4-BE49-F238E27FC236}">
                <a16:creationId xmlns:a16="http://schemas.microsoft.com/office/drawing/2014/main" id="{71D088DC-963D-9043-E593-47EFA3192542}"/>
              </a:ext>
            </a:extLst>
          </p:cNvPr>
          <p:cNvSpPr/>
          <p:nvPr/>
        </p:nvSpPr>
        <p:spPr>
          <a:xfrm>
            <a:off x="7543800" y="5257006"/>
            <a:ext cx="1524000" cy="763588"/>
          </a:xfrm>
          <a:prstGeom prst="borderCallout1">
            <a:avLst>
              <a:gd name="adj1" fmla="val -2445"/>
              <a:gd name="adj2" fmla="val 52350"/>
              <a:gd name="adj3" fmla="val -128060"/>
              <a:gd name="adj4" fmla="val 6497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Jan 1, 2026</a:t>
            </a:r>
          </a:p>
        </p:txBody>
      </p:sp>
      <p:cxnSp>
        <p:nvCxnSpPr>
          <p:cNvPr id="19" name="Straight Arrow Connector 18">
            <a:extLst>
              <a:ext uri="{FF2B5EF4-FFF2-40B4-BE49-F238E27FC236}">
                <a16:creationId xmlns:a16="http://schemas.microsoft.com/office/drawing/2014/main" id="{71C1AB27-0A05-A058-9D14-9F454310E8D8}"/>
              </a:ext>
            </a:extLst>
          </p:cNvPr>
          <p:cNvCxnSpPr>
            <a:cxnSpLocks/>
          </p:cNvCxnSpPr>
          <p:nvPr/>
        </p:nvCxnSpPr>
        <p:spPr>
          <a:xfrm>
            <a:off x="304800" y="3641725"/>
            <a:ext cx="2819400" cy="0"/>
          </a:xfrm>
          <a:prstGeom prst="straightConnector1">
            <a:avLst/>
          </a:prstGeom>
          <a:ln w="1174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5F97688-CFD0-F2D6-BE66-D76C2335EA28}"/>
              </a:ext>
            </a:extLst>
          </p:cNvPr>
          <p:cNvSpPr txBox="1"/>
          <p:nvPr/>
        </p:nvSpPr>
        <p:spPr>
          <a:xfrm>
            <a:off x="304800" y="3319660"/>
            <a:ext cx="1828800" cy="307777"/>
          </a:xfrm>
          <a:prstGeom prst="rect">
            <a:avLst/>
          </a:prstGeom>
          <a:noFill/>
        </p:spPr>
        <p:txBody>
          <a:bodyPr wrap="square" rtlCol="0">
            <a:spAutoFit/>
          </a:bodyPr>
          <a:lstStyle/>
          <a:p>
            <a:r>
              <a:rPr lang="en-US" sz="1400" dirty="0"/>
              <a:t>PTNP Round 2 of 2024</a:t>
            </a:r>
          </a:p>
        </p:txBody>
      </p:sp>
      <p:cxnSp>
        <p:nvCxnSpPr>
          <p:cNvPr id="21" name="Straight Arrow Connector 20">
            <a:extLst>
              <a:ext uri="{FF2B5EF4-FFF2-40B4-BE49-F238E27FC236}">
                <a16:creationId xmlns:a16="http://schemas.microsoft.com/office/drawing/2014/main" id="{7773B5B3-1726-8A37-B7D4-700DFFF31335}"/>
              </a:ext>
            </a:extLst>
          </p:cNvPr>
          <p:cNvCxnSpPr>
            <a:cxnSpLocks/>
          </p:cNvCxnSpPr>
          <p:nvPr/>
        </p:nvCxnSpPr>
        <p:spPr>
          <a:xfrm>
            <a:off x="3352800" y="3641725"/>
            <a:ext cx="1981200" cy="0"/>
          </a:xfrm>
          <a:prstGeom prst="straightConnector1">
            <a:avLst/>
          </a:prstGeom>
          <a:ln w="1174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EB13BD1-BE4B-A3C4-A036-14CB7D4F79E4}"/>
              </a:ext>
            </a:extLst>
          </p:cNvPr>
          <p:cNvSpPr txBox="1"/>
          <p:nvPr/>
        </p:nvSpPr>
        <p:spPr>
          <a:xfrm>
            <a:off x="3124200" y="3319660"/>
            <a:ext cx="1828800" cy="307777"/>
          </a:xfrm>
          <a:prstGeom prst="rect">
            <a:avLst/>
          </a:prstGeom>
          <a:noFill/>
        </p:spPr>
        <p:txBody>
          <a:bodyPr wrap="square" rtlCol="0">
            <a:spAutoFit/>
          </a:bodyPr>
          <a:lstStyle/>
          <a:p>
            <a:r>
              <a:rPr lang="en-US" sz="1400" dirty="0"/>
              <a:t>PTNP Round 1 of 2025</a:t>
            </a:r>
          </a:p>
        </p:txBody>
      </p:sp>
      <p:sp>
        <p:nvSpPr>
          <p:cNvPr id="23" name="Callout: Line 22">
            <a:extLst>
              <a:ext uri="{FF2B5EF4-FFF2-40B4-BE49-F238E27FC236}">
                <a16:creationId xmlns:a16="http://schemas.microsoft.com/office/drawing/2014/main" id="{B9C31A0E-21D1-E966-7116-ECBDA9E54FD3}"/>
              </a:ext>
            </a:extLst>
          </p:cNvPr>
          <p:cNvSpPr/>
          <p:nvPr/>
        </p:nvSpPr>
        <p:spPr>
          <a:xfrm>
            <a:off x="5867400" y="5257006"/>
            <a:ext cx="1524000" cy="763588"/>
          </a:xfrm>
          <a:prstGeom prst="borderCallout1">
            <a:avLst>
              <a:gd name="adj1" fmla="val -2445"/>
              <a:gd name="adj2" fmla="val 52350"/>
              <a:gd name="adj3" fmla="val -125941"/>
              <a:gd name="adj4" fmla="val 1347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mid-May, 2025</a:t>
            </a:r>
          </a:p>
        </p:txBody>
      </p:sp>
      <p:cxnSp>
        <p:nvCxnSpPr>
          <p:cNvPr id="24" name="Straight Arrow Connector 23">
            <a:extLst>
              <a:ext uri="{FF2B5EF4-FFF2-40B4-BE49-F238E27FC236}">
                <a16:creationId xmlns:a16="http://schemas.microsoft.com/office/drawing/2014/main" id="{FEB4F6E0-1B9C-0C7B-A35D-47DB8D647547}"/>
              </a:ext>
            </a:extLst>
          </p:cNvPr>
          <p:cNvCxnSpPr>
            <a:cxnSpLocks/>
          </p:cNvCxnSpPr>
          <p:nvPr/>
        </p:nvCxnSpPr>
        <p:spPr>
          <a:xfrm flipV="1">
            <a:off x="5943600" y="3621435"/>
            <a:ext cx="2209800" cy="18008"/>
          </a:xfrm>
          <a:prstGeom prst="straightConnector1">
            <a:avLst/>
          </a:prstGeom>
          <a:ln w="1174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C7AEE39-FAEA-C9A9-5A71-22C2ABD0B317}"/>
              </a:ext>
            </a:extLst>
          </p:cNvPr>
          <p:cNvSpPr txBox="1"/>
          <p:nvPr/>
        </p:nvSpPr>
        <p:spPr>
          <a:xfrm>
            <a:off x="5867400" y="3317378"/>
            <a:ext cx="2514600" cy="307777"/>
          </a:xfrm>
          <a:prstGeom prst="rect">
            <a:avLst/>
          </a:prstGeom>
          <a:noFill/>
        </p:spPr>
        <p:txBody>
          <a:bodyPr wrap="square" rtlCol="0">
            <a:spAutoFit/>
          </a:bodyPr>
          <a:lstStyle/>
          <a:p>
            <a:r>
              <a:rPr lang="en-US" sz="1400" dirty="0"/>
              <a:t>Certification Review for PY2026</a:t>
            </a:r>
          </a:p>
        </p:txBody>
      </p:sp>
      <p:sp>
        <p:nvSpPr>
          <p:cNvPr id="27" name="Callout: Line 26">
            <a:extLst>
              <a:ext uri="{FF2B5EF4-FFF2-40B4-BE49-F238E27FC236}">
                <a16:creationId xmlns:a16="http://schemas.microsoft.com/office/drawing/2014/main" id="{BE3B06AC-A704-42FD-1230-FA44F938A188}"/>
              </a:ext>
            </a:extLst>
          </p:cNvPr>
          <p:cNvSpPr/>
          <p:nvPr/>
        </p:nvSpPr>
        <p:spPr>
          <a:xfrm>
            <a:off x="4191000" y="5257006"/>
            <a:ext cx="1371600" cy="763588"/>
          </a:xfrm>
          <a:prstGeom prst="borderCallout1">
            <a:avLst>
              <a:gd name="adj1" fmla="val -2445"/>
              <a:gd name="adj2" fmla="val 52350"/>
              <a:gd name="adj3" fmla="val -130180"/>
              <a:gd name="adj4" fmla="val 8090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mid-March, 2025</a:t>
            </a:r>
          </a:p>
        </p:txBody>
      </p:sp>
      <p:sp>
        <p:nvSpPr>
          <p:cNvPr id="28" name="Flowchart: Connector 27">
            <a:extLst>
              <a:ext uri="{FF2B5EF4-FFF2-40B4-BE49-F238E27FC236}">
                <a16:creationId xmlns:a16="http://schemas.microsoft.com/office/drawing/2014/main" id="{E9F29DFB-E9B6-9320-D37B-025B9B003780}"/>
              </a:ext>
            </a:extLst>
          </p:cNvPr>
          <p:cNvSpPr/>
          <p:nvPr/>
        </p:nvSpPr>
        <p:spPr>
          <a:xfrm>
            <a:off x="8343900" y="3908425"/>
            <a:ext cx="381000" cy="381000"/>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llout: Line 28">
            <a:extLst>
              <a:ext uri="{FF2B5EF4-FFF2-40B4-BE49-F238E27FC236}">
                <a16:creationId xmlns:a16="http://schemas.microsoft.com/office/drawing/2014/main" id="{4BAD1228-CFD3-55F0-FAF3-2672B47CEBB4}"/>
              </a:ext>
            </a:extLst>
          </p:cNvPr>
          <p:cNvSpPr/>
          <p:nvPr/>
        </p:nvSpPr>
        <p:spPr>
          <a:xfrm>
            <a:off x="2400300" y="5277704"/>
            <a:ext cx="1524000" cy="763588"/>
          </a:xfrm>
          <a:prstGeom prst="borderCallout1">
            <a:avLst>
              <a:gd name="adj1" fmla="val -2445"/>
              <a:gd name="adj2" fmla="val 52350"/>
              <a:gd name="adj3" fmla="val -119764"/>
              <a:gd name="adj4" fmla="val 5326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mid-Dec, 2024</a:t>
            </a:r>
          </a:p>
        </p:txBody>
      </p:sp>
      <p:sp>
        <p:nvSpPr>
          <p:cNvPr id="30" name="Callout: Line 29">
            <a:extLst>
              <a:ext uri="{FF2B5EF4-FFF2-40B4-BE49-F238E27FC236}">
                <a16:creationId xmlns:a16="http://schemas.microsoft.com/office/drawing/2014/main" id="{7C9E5F21-B9D8-5020-C4A3-690B41C5FE9B}"/>
              </a:ext>
            </a:extLst>
          </p:cNvPr>
          <p:cNvSpPr/>
          <p:nvPr/>
        </p:nvSpPr>
        <p:spPr>
          <a:xfrm>
            <a:off x="42483" y="5257006"/>
            <a:ext cx="1176717" cy="763588"/>
          </a:xfrm>
          <a:prstGeom prst="borderCallout1">
            <a:avLst>
              <a:gd name="adj1" fmla="val -2445"/>
              <a:gd name="adj2" fmla="val 52350"/>
              <a:gd name="adj3" fmla="val -124881"/>
              <a:gd name="adj4" fmla="val 373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mid-Aug, 2024</a:t>
            </a:r>
          </a:p>
        </p:txBody>
      </p:sp>
      <p:sp>
        <p:nvSpPr>
          <p:cNvPr id="35" name="Speech Bubble: Rectangle with Corners Rounded 34">
            <a:extLst>
              <a:ext uri="{FF2B5EF4-FFF2-40B4-BE49-F238E27FC236}">
                <a16:creationId xmlns:a16="http://schemas.microsoft.com/office/drawing/2014/main" id="{B015BD16-3A8D-3FE0-807E-C26DDE36ED1C}"/>
              </a:ext>
            </a:extLst>
          </p:cNvPr>
          <p:cNvSpPr/>
          <p:nvPr/>
        </p:nvSpPr>
        <p:spPr>
          <a:xfrm>
            <a:off x="457200" y="2163763"/>
            <a:ext cx="1752600" cy="639761"/>
          </a:xfrm>
          <a:prstGeom prst="wedgeRoundRectCallout">
            <a:avLst>
              <a:gd name="adj1" fmla="val -979"/>
              <a:gd name="adj2" fmla="val 1383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 are engaged in this round</a:t>
            </a:r>
          </a:p>
        </p:txBody>
      </p:sp>
      <p:sp>
        <p:nvSpPr>
          <p:cNvPr id="36" name="Speech Bubble: Rectangle with Corners Rounded 35">
            <a:extLst>
              <a:ext uri="{FF2B5EF4-FFF2-40B4-BE49-F238E27FC236}">
                <a16:creationId xmlns:a16="http://schemas.microsoft.com/office/drawing/2014/main" id="{70141876-9E56-3133-FB98-AC9E38EA654F}"/>
              </a:ext>
            </a:extLst>
          </p:cNvPr>
          <p:cNvSpPr/>
          <p:nvPr/>
        </p:nvSpPr>
        <p:spPr>
          <a:xfrm>
            <a:off x="4343400" y="2159235"/>
            <a:ext cx="2895600" cy="639761"/>
          </a:xfrm>
          <a:prstGeom prst="wedgeRoundRectCallout">
            <a:avLst>
              <a:gd name="adj1" fmla="val -55695"/>
              <a:gd name="adj2" fmla="val 1341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Last round before we go live with CCIIO T&amp;D </a:t>
            </a:r>
            <a:r>
              <a:rPr lang="en-US" dirty="0" err="1"/>
              <a:t>stds</a:t>
            </a:r>
            <a:endParaRPr lang="en-US" dirty="0"/>
          </a:p>
        </p:txBody>
      </p:sp>
      <p:cxnSp>
        <p:nvCxnSpPr>
          <p:cNvPr id="3" name="Straight Arrow Connector 2">
            <a:extLst>
              <a:ext uri="{FF2B5EF4-FFF2-40B4-BE49-F238E27FC236}">
                <a16:creationId xmlns:a16="http://schemas.microsoft.com/office/drawing/2014/main" id="{7D4B5E19-6F0E-D2DF-60EB-FE6BCAF9BC40}"/>
              </a:ext>
            </a:extLst>
          </p:cNvPr>
          <p:cNvCxnSpPr>
            <a:endCxn id="13" idx="0"/>
          </p:cNvCxnSpPr>
          <p:nvPr/>
        </p:nvCxnSpPr>
        <p:spPr>
          <a:xfrm>
            <a:off x="3124200" y="2159235"/>
            <a:ext cx="38100" cy="1787290"/>
          </a:xfrm>
          <a:prstGeom prst="straightConnector1">
            <a:avLst/>
          </a:prstGeom>
          <a:ln w="82550">
            <a:solidFill>
              <a:srgbClr val="68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C51B2DD-7D59-FCEA-CDE1-6DDE66977572}"/>
              </a:ext>
            </a:extLst>
          </p:cNvPr>
          <p:cNvSpPr txBox="1"/>
          <p:nvPr/>
        </p:nvSpPr>
        <p:spPr>
          <a:xfrm>
            <a:off x="2400300" y="1736726"/>
            <a:ext cx="2209800" cy="369332"/>
          </a:xfrm>
          <a:prstGeom prst="rect">
            <a:avLst/>
          </a:prstGeom>
          <a:noFill/>
        </p:spPr>
        <p:txBody>
          <a:bodyPr wrap="square" rtlCol="0">
            <a:spAutoFit/>
          </a:bodyPr>
          <a:lstStyle/>
          <a:p>
            <a:r>
              <a:rPr lang="en-US" dirty="0">
                <a:solidFill>
                  <a:srgbClr val="680000"/>
                </a:solidFill>
                <a:latin typeface="Aptos Black" panose="020B0004020202020204" pitchFamily="34" charset="0"/>
              </a:rPr>
              <a:t>We are here</a:t>
            </a:r>
          </a:p>
        </p:txBody>
      </p:sp>
    </p:spTree>
    <p:extLst>
      <p:ext uri="{BB962C8B-B14F-4D97-AF65-F5344CB8AC3E}">
        <p14:creationId xmlns:p14="http://schemas.microsoft.com/office/powerpoint/2010/main" val="1456737175"/>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CB39B-B2D9-30DC-303B-669AFB668FF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E337A55-C83A-029F-1F04-DD80C7C65935}"/>
              </a:ext>
            </a:extLst>
          </p:cNvPr>
          <p:cNvSpPr>
            <a:spLocks noGrp="1"/>
          </p:cNvSpPr>
          <p:nvPr>
            <p:ph type="title"/>
          </p:nvPr>
        </p:nvSpPr>
        <p:spPr/>
        <p:txBody>
          <a:bodyPr>
            <a:normAutofit/>
          </a:bodyPr>
          <a:lstStyle/>
          <a:p>
            <a:r>
              <a:rPr lang="en-US" dirty="0"/>
              <a:t>PTNP Round 1 of 2025</a:t>
            </a:r>
            <a:br>
              <a:rPr lang="en-US" dirty="0"/>
            </a:br>
            <a:r>
              <a:rPr lang="en-US" dirty="0"/>
              <a:t>(Second cut of Federal Requirements)</a:t>
            </a:r>
          </a:p>
        </p:txBody>
      </p:sp>
      <p:sp>
        <p:nvSpPr>
          <p:cNvPr id="4" name="Slide Number Placeholder 3">
            <a:extLst>
              <a:ext uri="{FF2B5EF4-FFF2-40B4-BE49-F238E27FC236}">
                <a16:creationId xmlns:a16="http://schemas.microsoft.com/office/drawing/2014/main" id="{3DB14528-B475-32BD-7765-D77B5C62A303}"/>
              </a:ext>
            </a:extLst>
          </p:cNvPr>
          <p:cNvSpPr>
            <a:spLocks noGrp="1"/>
          </p:cNvSpPr>
          <p:nvPr>
            <p:ph type="sldNum" sz="quarter" idx="12"/>
          </p:nvPr>
        </p:nvSpPr>
        <p:spPr/>
        <p:txBody>
          <a:bodyPr/>
          <a:lstStyle/>
          <a:p>
            <a:fld id="{62DBCB69-547C-4F68-819F-474A80AB012D}" type="slidenum">
              <a:rPr lang="en-US" smtClean="0"/>
              <a:t>23</a:t>
            </a:fld>
            <a:endParaRPr lang="en-US" dirty="0"/>
          </a:p>
        </p:txBody>
      </p:sp>
      <p:cxnSp>
        <p:nvCxnSpPr>
          <p:cNvPr id="9" name="Straight Arrow Connector 8">
            <a:extLst>
              <a:ext uri="{FF2B5EF4-FFF2-40B4-BE49-F238E27FC236}">
                <a16:creationId xmlns:a16="http://schemas.microsoft.com/office/drawing/2014/main" id="{21B40C79-090C-34B9-9316-F448B28F40C7}"/>
              </a:ext>
            </a:extLst>
          </p:cNvPr>
          <p:cNvCxnSpPr>
            <a:cxnSpLocks/>
          </p:cNvCxnSpPr>
          <p:nvPr/>
        </p:nvCxnSpPr>
        <p:spPr>
          <a:xfrm flipV="1">
            <a:off x="304800" y="3352800"/>
            <a:ext cx="8229600" cy="76200"/>
          </a:xfrm>
          <a:prstGeom prst="straightConnector1">
            <a:avLst/>
          </a:prstGeom>
          <a:ln w="127000" cmpd="sng">
            <a:tailEnd type="oval"/>
          </a:ln>
        </p:spPr>
        <p:style>
          <a:lnRef idx="1">
            <a:schemeClr val="accent1"/>
          </a:lnRef>
          <a:fillRef idx="0">
            <a:schemeClr val="accent1"/>
          </a:fillRef>
          <a:effectRef idx="0">
            <a:schemeClr val="accent1"/>
          </a:effectRef>
          <a:fontRef idx="minor">
            <a:schemeClr val="tx1"/>
          </a:fontRef>
        </p:style>
      </p:cxnSp>
      <p:sp>
        <p:nvSpPr>
          <p:cNvPr id="12" name="Flowchart: Connector 11">
            <a:extLst>
              <a:ext uri="{FF2B5EF4-FFF2-40B4-BE49-F238E27FC236}">
                <a16:creationId xmlns:a16="http://schemas.microsoft.com/office/drawing/2014/main" id="{A218DE02-19C5-060A-7637-C93D94C05CAA}"/>
              </a:ext>
            </a:extLst>
          </p:cNvPr>
          <p:cNvSpPr/>
          <p:nvPr/>
        </p:nvSpPr>
        <p:spPr>
          <a:xfrm>
            <a:off x="4521078" y="320040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750BEF6E-6798-B2DD-D4BB-583C3C490BC9}"/>
              </a:ext>
            </a:extLst>
          </p:cNvPr>
          <p:cNvSpPr/>
          <p:nvPr/>
        </p:nvSpPr>
        <p:spPr>
          <a:xfrm>
            <a:off x="3543300" y="3187197"/>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B230E186-78A6-1296-66C2-CCBDAC179E23}"/>
              </a:ext>
            </a:extLst>
          </p:cNvPr>
          <p:cNvSpPr/>
          <p:nvPr/>
        </p:nvSpPr>
        <p:spPr>
          <a:xfrm>
            <a:off x="7429500" y="315305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D64A4DDB-6007-04B1-EFF2-36907D3D14C3}"/>
              </a:ext>
            </a:extLst>
          </p:cNvPr>
          <p:cNvSpPr/>
          <p:nvPr/>
        </p:nvSpPr>
        <p:spPr>
          <a:xfrm>
            <a:off x="228600" y="320040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75749444-A578-3B12-C692-84092AB490FE}"/>
              </a:ext>
            </a:extLst>
          </p:cNvPr>
          <p:cNvCxnSpPr>
            <a:cxnSpLocks/>
          </p:cNvCxnSpPr>
          <p:nvPr/>
        </p:nvCxnSpPr>
        <p:spPr>
          <a:xfrm>
            <a:off x="304800" y="2893318"/>
            <a:ext cx="3429000" cy="0"/>
          </a:xfrm>
          <a:prstGeom prst="straightConnector1">
            <a:avLst/>
          </a:prstGeom>
          <a:ln w="1174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270FA45-FA85-BDEE-30E9-2C0093635CBB}"/>
              </a:ext>
            </a:extLst>
          </p:cNvPr>
          <p:cNvCxnSpPr>
            <a:cxnSpLocks/>
          </p:cNvCxnSpPr>
          <p:nvPr/>
        </p:nvCxnSpPr>
        <p:spPr>
          <a:xfrm flipV="1">
            <a:off x="4754291" y="2908421"/>
            <a:ext cx="2840815" cy="34446"/>
          </a:xfrm>
          <a:prstGeom prst="straightConnector1">
            <a:avLst/>
          </a:prstGeom>
          <a:ln w="1174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13B7178-7D9F-CDC6-C54E-E11FE2702E92}"/>
              </a:ext>
            </a:extLst>
          </p:cNvPr>
          <p:cNvSpPr txBox="1"/>
          <p:nvPr/>
        </p:nvSpPr>
        <p:spPr>
          <a:xfrm>
            <a:off x="4904711" y="2573535"/>
            <a:ext cx="2524789" cy="738664"/>
          </a:xfrm>
          <a:prstGeom prst="rect">
            <a:avLst/>
          </a:prstGeom>
          <a:noFill/>
        </p:spPr>
        <p:txBody>
          <a:bodyPr wrap="square" rtlCol="0">
            <a:spAutoFit/>
          </a:bodyPr>
          <a:lstStyle/>
          <a:p>
            <a:pPr algn="ctr"/>
            <a:r>
              <a:rPr lang="en-US" sz="1400" dirty="0"/>
              <a:t>Stage 2 (Issuers voting)</a:t>
            </a:r>
          </a:p>
          <a:p>
            <a:pPr algn="ctr"/>
            <a:endParaRPr lang="en-US" sz="1400" dirty="0"/>
          </a:p>
          <a:p>
            <a:pPr algn="ctr"/>
            <a:r>
              <a:rPr lang="en-US" sz="1400" dirty="0"/>
              <a:t>28 days</a:t>
            </a:r>
          </a:p>
        </p:txBody>
      </p:sp>
      <p:sp>
        <p:nvSpPr>
          <p:cNvPr id="23" name="Callout: Line 22">
            <a:extLst>
              <a:ext uri="{FF2B5EF4-FFF2-40B4-BE49-F238E27FC236}">
                <a16:creationId xmlns:a16="http://schemas.microsoft.com/office/drawing/2014/main" id="{4C5B0FAB-75B1-7742-F8D5-DA635384659C}"/>
              </a:ext>
            </a:extLst>
          </p:cNvPr>
          <p:cNvSpPr/>
          <p:nvPr/>
        </p:nvSpPr>
        <p:spPr>
          <a:xfrm>
            <a:off x="7546821" y="4531997"/>
            <a:ext cx="1524000" cy="1127918"/>
          </a:xfrm>
          <a:prstGeom prst="borderCallout1">
            <a:avLst>
              <a:gd name="adj1" fmla="val -2445"/>
              <a:gd name="adj2" fmla="val 52350"/>
              <a:gd name="adj3" fmla="val -90204"/>
              <a:gd name="adj4" fmla="val 6040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3/14/2025</a:t>
            </a:r>
            <a:endParaRPr lang="en-US" dirty="0"/>
          </a:p>
          <a:p>
            <a:pPr algn="ctr"/>
            <a:r>
              <a:rPr lang="en-US" dirty="0"/>
              <a:t>Finalized PTNP by AID</a:t>
            </a:r>
          </a:p>
          <a:p>
            <a:pPr algn="ctr"/>
            <a:endParaRPr lang="en-US" dirty="0"/>
          </a:p>
        </p:txBody>
      </p:sp>
      <p:sp>
        <p:nvSpPr>
          <p:cNvPr id="27" name="Callout: Line 26">
            <a:extLst>
              <a:ext uri="{FF2B5EF4-FFF2-40B4-BE49-F238E27FC236}">
                <a16:creationId xmlns:a16="http://schemas.microsoft.com/office/drawing/2014/main" id="{1E13A8D4-5B1D-1BB1-8DD4-BD8E5E6CEFC9}"/>
              </a:ext>
            </a:extLst>
          </p:cNvPr>
          <p:cNvSpPr/>
          <p:nvPr/>
        </p:nvSpPr>
        <p:spPr>
          <a:xfrm>
            <a:off x="6057900" y="4510881"/>
            <a:ext cx="1371600" cy="1127918"/>
          </a:xfrm>
          <a:prstGeom prst="borderCallout1">
            <a:avLst>
              <a:gd name="adj1" fmla="val -2445"/>
              <a:gd name="adj2" fmla="val 52350"/>
              <a:gd name="adj3" fmla="val -90393"/>
              <a:gd name="adj4" fmla="val 1079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2/28/2025 Votes from Issuers</a:t>
            </a:r>
          </a:p>
          <a:p>
            <a:pPr algn="ctr"/>
            <a:endParaRPr lang="en-US" dirty="0"/>
          </a:p>
        </p:txBody>
      </p:sp>
      <p:sp>
        <p:nvSpPr>
          <p:cNvPr id="29" name="Callout: Line 28">
            <a:extLst>
              <a:ext uri="{FF2B5EF4-FFF2-40B4-BE49-F238E27FC236}">
                <a16:creationId xmlns:a16="http://schemas.microsoft.com/office/drawing/2014/main" id="{04CCD2B3-AFB4-9613-8DF1-708415EB0EBE}"/>
              </a:ext>
            </a:extLst>
          </p:cNvPr>
          <p:cNvSpPr/>
          <p:nvPr/>
        </p:nvSpPr>
        <p:spPr>
          <a:xfrm>
            <a:off x="3869784" y="4531996"/>
            <a:ext cx="1769015" cy="1106803"/>
          </a:xfrm>
          <a:prstGeom prst="borderCallout1">
            <a:avLst>
              <a:gd name="adj1" fmla="val -2445"/>
              <a:gd name="adj2" fmla="val 52350"/>
              <a:gd name="adj3" fmla="val -87254"/>
              <a:gd name="adj4" fmla="val 4896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1/31/2025</a:t>
            </a:r>
          </a:p>
          <a:p>
            <a:pPr algn="ctr"/>
            <a:r>
              <a:rPr lang="en-US" dirty="0"/>
              <a:t>Consolidated suggestions by AID</a:t>
            </a:r>
          </a:p>
        </p:txBody>
      </p:sp>
      <p:sp>
        <p:nvSpPr>
          <p:cNvPr id="30" name="Callout: Line 29">
            <a:extLst>
              <a:ext uri="{FF2B5EF4-FFF2-40B4-BE49-F238E27FC236}">
                <a16:creationId xmlns:a16="http://schemas.microsoft.com/office/drawing/2014/main" id="{E3014303-16A9-7E3F-40D2-3C50AEA390E5}"/>
              </a:ext>
            </a:extLst>
          </p:cNvPr>
          <p:cNvSpPr/>
          <p:nvPr/>
        </p:nvSpPr>
        <p:spPr>
          <a:xfrm>
            <a:off x="42483" y="4510881"/>
            <a:ext cx="1371600" cy="1219196"/>
          </a:xfrm>
          <a:prstGeom prst="borderCallout1">
            <a:avLst>
              <a:gd name="adj1" fmla="val -2445"/>
              <a:gd name="adj2" fmla="val 52350"/>
              <a:gd name="adj3" fmla="val -80326"/>
              <a:gd name="adj4" fmla="val 3352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12/16/2024-Initial template published</a:t>
            </a:r>
          </a:p>
        </p:txBody>
      </p:sp>
      <p:sp>
        <p:nvSpPr>
          <p:cNvPr id="31" name="Callout: Line 30">
            <a:extLst>
              <a:ext uri="{FF2B5EF4-FFF2-40B4-BE49-F238E27FC236}">
                <a16:creationId xmlns:a16="http://schemas.microsoft.com/office/drawing/2014/main" id="{42B9F87C-9289-2A37-5F7C-FDC2152AF136}"/>
              </a:ext>
            </a:extLst>
          </p:cNvPr>
          <p:cNvSpPr/>
          <p:nvPr/>
        </p:nvSpPr>
        <p:spPr>
          <a:xfrm>
            <a:off x="2025907" y="4498425"/>
            <a:ext cx="1371600" cy="1216927"/>
          </a:xfrm>
          <a:prstGeom prst="borderCallout1">
            <a:avLst>
              <a:gd name="adj1" fmla="val -2445"/>
              <a:gd name="adj2" fmla="val 52350"/>
              <a:gd name="adj3" fmla="val -79413"/>
              <a:gd name="adj4" fmla="val 11775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1/15/2025</a:t>
            </a:r>
          </a:p>
          <a:p>
            <a:pPr algn="ctr"/>
            <a:r>
              <a:rPr lang="en-US" dirty="0"/>
              <a:t>Add/Delete Suggestions from Issuer</a:t>
            </a:r>
          </a:p>
        </p:txBody>
      </p:sp>
      <p:sp>
        <p:nvSpPr>
          <p:cNvPr id="26" name="TextBox 25">
            <a:extLst>
              <a:ext uri="{FF2B5EF4-FFF2-40B4-BE49-F238E27FC236}">
                <a16:creationId xmlns:a16="http://schemas.microsoft.com/office/drawing/2014/main" id="{C26B1436-4547-2B90-351F-B1E1E04EDB0F}"/>
              </a:ext>
            </a:extLst>
          </p:cNvPr>
          <p:cNvSpPr txBox="1"/>
          <p:nvPr/>
        </p:nvSpPr>
        <p:spPr>
          <a:xfrm>
            <a:off x="563773" y="2537936"/>
            <a:ext cx="2955956" cy="738664"/>
          </a:xfrm>
          <a:prstGeom prst="rect">
            <a:avLst/>
          </a:prstGeom>
          <a:noFill/>
        </p:spPr>
        <p:txBody>
          <a:bodyPr wrap="square" rtlCol="0">
            <a:spAutoFit/>
          </a:bodyPr>
          <a:lstStyle/>
          <a:p>
            <a:pPr algn="ctr"/>
            <a:r>
              <a:rPr lang="en-US" sz="1400" dirty="0"/>
              <a:t>Stage 1 (Issuers suggesting changes)</a:t>
            </a:r>
          </a:p>
          <a:p>
            <a:pPr algn="ctr"/>
            <a:endParaRPr lang="en-US" sz="1400" dirty="0"/>
          </a:p>
          <a:p>
            <a:pPr algn="ctr"/>
            <a:r>
              <a:rPr lang="en-US" sz="1400" dirty="0"/>
              <a:t>30 days</a:t>
            </a:r>
          </a:p>
        </p:txBody>
      </p:sp>
      <p:cxnSp>
        <p:nvCxnSpPr>
          <p:cNvPr id="32" name="Straight Arrow Connector 31">
            <a:extLst>
              <a:ext uri="{FF2B5EF4-FFF2-40B4-BE49-F238E27FC236}">
                <a16:creationId xmlns:a16="http://schemas.microsoft.com/office/drawing/2014/main" id="{4133FB67-B06E-6CDD-6AD0-FDA65DB56BE6}"/>
              </a:ext>
            </a:extLst>
          </p:cNvPr>
          <p:cNvCxnSpPr>
            <a:cxnSpLocks/>
          </p:cNvCxnSpPr>
          <p:nvPr/>
        </p:nvCxnSpPr>
        <p:spPr>
          <a:xfrm>
            <a:off x="3757193" y="2502921"/>
            <a:ext cx="999366" cy="9615"/>
          </a:xfrm>
          <a:prstGeom prst="straightConnector1">
            <a:avLst/>
          </a:prstGeom>
          <a:ln w="1174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929A415-4550-36E4-CAEB-3B29E78A3EE8}"/>
              </a:ext>
            </a:extLst>
          </p:cNvPr>
          <p:cNvCxnSpPr>
            <a:cxnSpLocks/>
          </p:cNvCxnSpPr>
          <p:nvPr/>
        </p:nvCxnSpPr>
        <p:spPr>
          <a:xfrm>
            <a:off x="7546821" y="2511020"/>
            <a:ext cx="999366" cy="9615"/>
          </a:xfrm>
          <a:prstGeom prst="straightConnector1">
            <a:avLst/>
          </a:prstGeom>
          <a:ln w="1174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ECA1CBF-29F9-5A94-016D-74BEE18B91E1}"/>
              </a:ext>
            </a:extLst>
          </p:cNvPr>
          <p:cNvSpPr txBox="1"/>
          <p:nvPr/>
        </p:nvSpPr>
        <p:spPr>
          <a:xfrm>
            <a:off x="3745496" y="2571214"/>
            <a:ext cx="933447" cy="307777"/>
          </a:xfrm>
          <a:prstGeom prst="rect">
            <a:avLst/>
          </a:prstGeom>
          <a:noFill/>
        </p:spPr>
        <p:txBody>
          <a:bodyPr wrap="square" rtlCol="0">
            <a:spAutoFit/>
          </a:bodyPr>
          <a:lstStyle/>
          <a:p>
            <a:r>
              <a:rPr lang="en-US" sz="1400" dirty="0"/>
              <a:t>16 days</a:t>
            </a:r>
          </a:p>
        </p:txBody>
      </p:sp>
      <p:sp>
        <p:nvSpPr>
          <p:cNvPr id="41" name="TextBox 40">
            <a:extLst>
              <a:ext uri="{FF2B5EF4-FFF2-40B4-BE49-F238E27FC236}">
                <a16:creationId xmlns:a16="http://schemas.microsoft.com/office/drawing/2014/main" id="{9A4108CF-45E8-730F-DC45-AE0E43722DD9}"/>
              </a:ext>
            </a:extLst>
          </p:cNvPr>
          <p:cNvSpPr txBox="1"/>
          <p:nvPr/>
        </p:nvSpPr>
        <p:spPr>
          <a:xfrm>
            <a:off x="7579780" y="2608583"/>
            <a:ext cx="933447" cy="307777"/>
          </a:xfrm>
          <a:prstGeom prst="rect">
            <a:avLst/>
          </a:prstGeom>
          <a:noFill/>
        </p:spPr>
        <p:txBody>
          <a:bodyPr wrap="square" rtlCol="0">
            <a:spAutoFit/>
          </a:bodyPr>
          <a:lstStyle/>
          <a:p>
            <a:r>
              <a:rPr lang="en-US" sz="1400" dirty="0"/>
              <a:t>14 days</a:t>
            </a:r>
          </a:p>
        </p:txBody>
      </p:sp>
      <p:sp>
        <p:nvSpPr>
          <p:cNvPr id="2" name="Callout: Line 1">
            <a:extLst>
              <a:ext uri="{FF2B5EF4-FFF2-40B4-BE49-F238E27FC236}">
                <a16:creationId xmlns:a16="http://schemas.microsoft.com/office/drawing/2014/main" id="{3668C9CE-5E2D-1BB8-F256-62576D3BBED3}"/>
              </a:ext>
            </a:extLst>
          </p:cNvPr>
          <p:cNvSpPr/>
          <p:nvPr/>
        </p:nvSpPr>
        <p:spPr>
          <a:xfrm>
            <a:off x="298200" y="1623151"/>
            <a:ext cx="1235988" cy="539651"/>
          </a:xfrm>
          <a:prstGeom prst="borderCallout1">
            <a:avLst>
              <a:gd name="adj1" fmla="val 101365"/>
              <a:gd name="adj2" fmla="val 49139"/>
              <a:gd name="adj3" fmla="val 303027"/>
              <a:gd name="adj4" fmla="val 1015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Issuers &amp; AID meet</a:t>
            </a:r>
          </a:p>
        </p:txBody>
      </p:sp>
      <p:sp>
        <p:nvSpPr>
          <p:cNvPr id="3" name="Oval 2">
            <a:extLst>
              <a:ext uri="{FF2B5EF4-FFF2-40B4-BE49-F238E27FC236}">
                <a16:creationId xmlns:a16="http://schemas.microsoft.com/office/drawing/2014/main" id="{CCFEF562-FB29-FB67-385A-526C5456F91A}"/>
              </a:ext>
            </a:extLst>
          </p:cNvPr>
          <p:cNvSpPr/>
          <p:nvPr/>
        </p:nvSpPr>
        <p:spPr>
          <a:xfrm>
            <a:off x="54230" y="1417637"/>
            <a:ext cx="1698370" cy="1044099"/>
          </a:xfrm>
          <a:prstGeom prst="ellipse">
            <a:avLst/>
          </a:prstGeom>
          <a:noFill/>
          <a:ln w="66675">
            <a:solidFill>
              <a:srgbClr val="68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500462"/>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30F9-5BF6-1BF3-0E8D-C09583299E22}"/>
              </a:ext>
            </a:extLst>
          </p:cNvPr>
          <p:cNvSpPr>
            <a:spLocks noGrp="1"/>
          </p:cNvSpPr>
          <p:nvPr>
            <p:ph type="title"/>
          </p:nvPr>
        </p:nvSpPr>
        <p:spPr/>
        <p:txBody>
          <a:bodyPr/>
          <a:lstStyle/>
          <a:p>
            <a:r>
              <a:rPr lang="en-US" dirty="0"/>
              <a:t>Everything published and ready</a:t>
            </a:r>
          </a:p>
        </p:txBody>
      </p:sp>
      <p:sp>
        <p:nvSpPr>
          <p:cNvPr id="4" name="Content Placeholder 3">
            <a:extLst>
              <a:ext uri="{FF2B5EF4-FFF2-40B4-BE49-F238E27FC236}">
                <a16:creationId xmlns:a16="http://schemas.microsoft.com/office/drawing/2014/main" id="{2600C478-A9E6-E090-FDED-28FDACF3E4C4}"/>
              </a:ext>
            </a:extLst>
          </p:cNvPr>
          <p:cNvSpPr>
            <a:spLocks noGrp="1"/>
          </p:cNvSpPr>
          <p:nvPr>
            <p:ph idx="1"/>
          </p:nvPr>
        </p:nvSpPr>
        <p:spPr/>
        <p:txBody>
          <a:bodyPr/>
          <a:lstStyle/>
          <a:p>
            <a:r>
              <a:rPr lang="en-US" dirty="0"/>
              <a:t>Finalized PTNP</a:t>
            </a:r>
          </a:p>
          <a:p>
            <a:r>
              <a:rPr lang="en-US"/>
              <a:t>Initial Template</a:t>
            </a:r>
          </a:p>
        </p:txBody>
      </p:sp>
      <p:sp>
        <p:nvSpPr>
          <p:cNvPr id="3" name="Slide Number Placeholder 2">
            <a:extLst>
              <a:ext uri="{FF2B5EF4-FFF2-40B4-BE49-F238E27FC236}">
                <a16:creationId xmlns:a16="http://schemas.microsoft.com/office/drawing/2014/main" id="{94550005-52F3-2BEC-7F56-8A1D7E20A85F}"/>
              </a:ext>
            </a:extLst>
          </p:cNvPr>
          <p:cNvSpPr>
            <a:spLocks noGrp="1"/>
          </p:cNvSpPr>
          <p:nvPr>
            <p:ph type="sldNum" sz="quarter" idx="12"/>
          </p:nvPr>
        </p:nvSpPr>
        <p:spPr/>
        <p:txBody>
          <a:bodyPr/>
          <a:lstStyle/>
          <a:p>
            <a:fld id="{62DBCB69-547C-4F68-819F-474A80AB012D}" type="slidenum">
              <a:rPr lang="en-US" smtClean="0"/>
              <a:t>24</a:t>
            </a:fld>
            <a:endParaRPr lang="en-US"/>
          </a:p>
        </p:txBody>
      </p:sp>
    </p:spTree>
    <p:extLst>
      <p:ext uri="{BB962C8B-B14F-4D97-AF65-F5344CB8AC3E}">
        <p14:creationId xmlns:p14="http://schemas.microsoft.com/office/powerpoint/2010/main" val="1590971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C12A-31C2-2E82-07C0-BA1136741406}"/>
              </a:ext>
            </a:extLst>
          </p:cNvPr>
          <p:cNvSpPr>
            <a:spLocks noGrp="1"/>
          </p:cNvSpPr>
          <p:nvPr>
            <p:ph type="title"/>
          </p:nvPr>
        </p:nvSpPr>
        <p:spPr>
          <a:xfrm>
            <a:off x="457200" y="274638"/>
            <a:ext cx="8229600" cy="639762"/>
          </a:xfrm>
        </p:spPr>
        <p:txBody>
          <a:bodyPr/>
          <a:lstStyle/>
          <a:p>
            <a:pPr algn="l"/>
            <a:r>
              <a:rPr lang="en-US" dirty="0"/>
              <a:t>PTNP Size Changes</a:t>
            </a:r>
          </a:p>
        </p:txBody>
      </p:sp>
      <p:sp>
        <p:nvSpPr>
          <p:cNvPr id="3" name="Slide Number Placeholder 2">
            <a:extLst>
              <a:ext uri="{FF2B5EF4-FFF2-40B4-BE49-F238E27FC236}">
                <a16:creationId xmlns:a16="http://schemas.microsoft.com/office/drawing/2014/main" id="{59AF4491-9908-85E6-2D5E-C91FF9C8C7C9}"/>
              </a:ext>
            </a:extLst>
          </p:cNvPr>
          <p:cNvSpPr>
            <a:spLocks noGrp="1"/>
          </p:cNvSpPr>
          <p:nvPr>
            <p:ph type="sldNum" sz="quarter" idx="12"/>
          </p:nvPr>
        </p:nvSpPr>
        <p:spPr/>
        <p:txBody>
          <a:bodyPr/>
          <a:lstStyle/>
          <a:p>
            <a:fld id="{62DBCB69-547C-4F68-819F-474A80AB012D}" type="slidenum">
              <a:rPr lang="en-US" smtClean="0"/>
              <a:t>25</a:t>
            </a:fld>
            <a:endParaRPr lang="en-US"/>
          </a:p>
        </p:txBody>
      </p:sp>
      <p:pic>
        <p:nvPicPr>
          <p:cNvPr id="1026" name="Picture 2">
            <a:extLst>
              <a:ext uri="{FF2B5EF4-FFF2-40B4-BE49-F238E27FC236}">
                <a16:creationId xmlns:a16="http://schemas.microsoft.com/office/drawing/2014/main" id="{DE776D75-CE6E-C3BD-BE3C-D104D6D3E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382000" cy="163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B9B2072-327F-FBD7-60E5-9F928523D62B}"/>
              </a:ext>
            </a:extLst>
          </p:cNvPr>
          <p:cNvSpPr txBox="1"/>
          <p:nvPr/>
        </p:nvSpPr>
        <p:spPr>
          <a:xfrm>
            <a:off x="381000" y="3962400"/>
            <a:ext cx="8305800" cy="923330"/>
          </a:xfrm>
          <a:prstGeom prst="rect">
            <a:avLst/>
          </a:prstGeom>
          <a:noFill/>
        </p:spPr>
        <p:txBody>
          <a:bodyPr wrap="square" rtlCol="0">
            <a:spAutoFit/>
          </a:bodyPr>
          <a:lstStyle/>
          <a:p>
            <a:pPr marL="285750" indent="-285750">
              <a:buFont typeface="Wingdings" panose="05000000000000000000" pitchFamily="2" charset="2"/>
              <a:buChar char="q"/>
            </a:pPr>
            <a:r>
              <a:rPr lang="en-US" dirty="0"/>
              <a:t>Last data maintenance round resulted in 15.4% reduction.  </a:t>
            </a:r>
          </a:p>
          <a:p>
            <a:pPr marL="285750" indent="-285750">
              <a:buFont typeface="Wingdings" panose="05000000000000000000" pitchFamily="2" charset="2"/>
              <a:buChar char="q"/>
            </a:pPr>
            <a:r>
              <a:rPr lang="en-US" dirty="0"/>
              <a:t>Now the CCIIO defined PTNP is only 8.1% larger than AIDs prior PTNP, despite almost doubling Provider Types to monitor.</a:t>
            </a:r>
          </a:p>
        </p:txBody>
      </p:sp>
    </p:spTree>
    <p:extLst>
      <p:ext uri="{BB962C8B-B14F-4D97-AF65-F5344CB8AC3E}">
        <p14:creationId xmlns:p14="http://schemas.microsoft.com/office/powerpoint/2010/main" val="2448337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C41D46F-181F-4E77-8F4C-708A0E2123AB}"/>
              </a:ext>
            </a:extLst>
          </p:cNvPr>
          <p:cNvSpPr>
            <a:spLocks noGrp="1"/>
          </p:cNvSpPr>
          <p:nvPr>
            <p:ph type="sldNum" sz="quarter" idx="12"/>
          </p:nvPr>
        </p:nvSpPr>
        <p:spPr/>
        <p:txBody>
          <a:bodyPr/>
          <a:lstStyle/>
          <a:p>
            <a:fld id="{62DBCB69-547C-4F68-819F-474A80AB012D}" type="slidenum">
              <a:rPr lang="en-US" smtClean="0"/>
              <a:t>26</a:t>
            </a:fld>
            <a:endParaRPr lang="en-US"/>
          </a:p>
        </p:txBody>
      </p:sp>
      <p:pic>
        <p:nvPicPr>
          <p:cNvPr id="4" name="Picture 3">
            <a:extLst>
              <a:ext uri="{FF2B5EF4-FFF2-40B4-BE49-F238E27FC236}">
                <a16:creationId xmlns:a16="http://schemas.microsoft.com/office/drawing/2014/main" id="{752B5596-F5F7-142E-7C5B-CB6F4F712FB9}"/>
              </a:ext>
            </a:extLst>
          </p:cNvPr>
          <p:cNvPicPr>
            <a:picLocks noChangeAspect="1"/>
          </p:cNvPicPr>
          <p:nvPr/>
        </p:nvPicPr>
        <p:blipFill>
          <a:blip r:embed="rId2"/>
          <a:stretch>
            <a:fillRect/>
          </a:stretch>
        </p:blipFill>
        <p:spPr>
          <a:xfrm>
            <a:off x="76200" y="0"/>
            <a:ext cx="4574286" cy="6858000"/>
          </a:xfrm>
          <a:prstGeom prst="rect">
            <a:avLst/>
          </a:prstGeom>
        </p:spPr>
      </p:pic>
      <p:sp>
        <p:nvSpPr>
          <p:cNvPr id="5" name="Callout: Line 4">
            <a:extLst>
              <a:ext uri="{FF2B5EF4-FFF2-40B4-BE49-F238E27FC236}">
                <a16:creationId xmlns:a16="http://schemas.microsoft.com/office/drawing/2014/main" id="{8206C9BB-5C52-7764-DC9E-2F206B1FC97D}"/>
              </a:ext>
            </a:extLst>
          </p:cNvPr>
          <p:cNvSpPr/>
          <p:nvPr/>
        </p:nvSpPr>
        <p:spPr>
          <a:xfrm>
            <a:off x="5943600" y="1066800"/>
            <a:ext cx="3048000" cy="612648"/>
          </a:xfrm>
          <a:prstGeom prst="borderCallout1">
            <a:avLst>
              <a:gd name="adj1" fmla="val 59572"/>
              <a:gd name="adj2" fmla="val 15"/>
              <a:gd name="adj3" fmla="val -76300"/>
              <a:gd name="adj4" fmla="val -766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CCIIO says max  59 Acute Care Hospitals for PY2025 in NA FAQs</a:t>
            </a:r>
          </a:p>
        </p:txBody>
      </p:sp>
    </p:spTree>
    <p:extLst>
      <p:ext uri="{BB962C8B-B14F-4D97-AF65-F5344CB8AC3E}">
        <p14:creationId xmlns:p14="http://schemas.microsoft.com/office/powerpoint/2010/main" val="3023627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B10A-E323-30DB-E3C3-9F53F43049B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1F02340B-C357-294A-5D5A-299CEE1AA028}"/>
              </a:ext>
            </a:extLst>
          </p:cNvPr>
          <p:cNvSpPr>
            <a:spLocks noGrp="1"/>
          </p:cNvSpPr>
          <p:nvPr>
            <p:ph type="sldNum" sz="quarter" idx="12"/>
          </p:nvPr>
        </p:nvSpPr>
        <p:spPr/>
        <p:txBody>
          <a:bodyPr/>
          <a:lstStyle/>
          <a:p>
            <a:fld id="{62DBCB69-547C-4F68-819F-474A80AB012D}" type="slidenum">
              <a:rPr lang="en-US" smtClean="0"/>
              <a:t>27</a:t>
            </a:fld>
            <a:endParaRPr lang="en-US"/>
          </a:p>
        </p:txBody>
      </p:sp>
      <p:pic>
        <p:nvPicPr>
          <p:cNvPr id="4" name="Picture 3">
            <a:extLst>
              <a:ext uri="{FF2B5EF4-FFF2-40B4-BE49-F238E27FC236}">
                <a16:creationId xmlns:a16="http://schemas.microsoft.com/office/drawing/2014/main" id="{B7C068FB-507F-C2C4-3443-A5B7F7A5FF92}"/>
              </a:ext>
            </a:extLst>
          </p:cNvPr>
          <p:cNvPicPr>
            <a:picLocks noChangeAspect="1"/>
          </p:cNvPicPr>
          <p:nvPr/>
        </p:nvPicPr>
        <p:blipFill>
          <a:blip r:embed="rId2"/>
          <a:stretch>
            <a:fillRect/>
          </a:stretch>
        </p:blipFill>
        <p:spPr>
          <a:xfrm>
            <a:off x="76200" y="0"/>
            <a:ext cx="6173611" cy="3733800"/>
          </a:xfrm>
          <a:prstGeom prst="rect">
            <a:avLst/>
          </a:prstGeom>
        </p:spPr>
      </p:pic>
      <p:pic>
        <p:nvPicPr>
          <p:cNvPr id="5" name="Picture 4">
            <a:extLst>
              <a:ext uri="{FF2B5EF4-FFF2-40B4-BE49-F238E27FC236}">
                <a16:creationId xmlns:a16="http://schemas.microsoft.com/office/drawing/2014/main" id="{53943810-6570-73CA-0287-C0BB2D7C8314}"/>
              </a:ext>
            </a:extLst>
          </p:cNvPr>
          <p:cNvPicPr>
            <a:picLocks noChangeAspect="1"/>
          </p:cNvPicPr>
          <p:nvPr/>
        </p:nvPicPr>
        <p:blipFill>
          <a:blip r:embed="rId3"/>
          <a:stretch>
            <a:fillRect/>
          </a:stretch>
        </p:blipFill>
        <p:spPr>
          <a:xfrm>
            <a:off x="1905000" y="4067333"/>
            <a:ext cx="6248400" cy="2689311"/>
          </a:xfrm>
          <a:prstGeom prst="rect">
            <a:avLst/>
          </a:prstGeom>
        </p:spPr>
      </p:pic>
    </p:spTree>
    <p:extLst>
      <p:ext uri="{BB962C8B-B14F-4D97-AF65-F5344CB8AC3E}">
        <p14:creationId xmlns:p14="http://schemas.microsoft.com/office/powerpoint/2010/main" val="4147387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1BB1C-064B-CA45-7248-350C532E90AF}"/>
              </a:ext>
            </a:extLst>
          </p:cNvPr>
          <p:cNvSpPr>
            <a:spLocks noGrp="1"/>
          </p:cNvSpPr>
          <p:nvPr>
            <p:ph type="title"/>
          </p:nvPr>
        </p:nvSpPr>
        <p:spPr>
          <a:xfrm>
            <a:off x="457200" y="274638"/>
            <a:ext cx="7543800" cy="1143000"/>
          </a:xfrm>
        </p:spPr>
        <p:txBody>
          <a:bodyPr>
            <a:normAutofit/>
          </a:bodyPr>
          <a:lstStyle/>
          <a:p>
            <a:pPr algn="l"/>
            <a:r>
              <a:rPr lang="en-US" sz="2400" dirty="0"/>
              <a:t>Besides taxonomic definitions pay attention to CCIIO notes on Provider Types </a:t>
            </a:r>
          </a:p>
        </p:txBody>
      </p:sp>
      <p:sp>
        <p:nvSpPr>
          <p:cNvPr id="3" name="Slide Number Placeholder 2">
            <a:extLst>
              <a:ext uri="{FF2B5EF4-FFF2-40B4-BE49-F238E27FC236}">
                <a16:creationId xmlns:a16="http://schemas.microsoft.com/office/drawing/2014/main" id="{3B9B94C6-20FA-6FA2-CD9D-A3A9F14E6E17}"/>
              </a:ext>
            </a:extLst>
          </p:cNvPr>
          <p:cNvSpPr>
            <a:spLocks noGrp="1"/>
          </p:cNvSpPr>
          <p:nvPr>
            <p:ph type="sldNum" sz="quarter" idx="12"/>
          </p:nvPr>
        </p:nvSpPr>
        <p:spPr/>
        <p:txBody>
          <a:bodyPr/>
          <a:lstStyle/>
          <a:p>
            <a:fld id="{62DBCB69-547C-4F68-819F-474A80AB012D}" type="slidenum">
              <a:rPr lang="en-US" smtClean="0"/>
              <a:t>28</a:t>
            </a:fld>
            <a:endParaRPr lang="en-US"/>
          </a:p>
        </p:txBody>
      </p:sp>
      <p:pic>
        <p:nvPicPr>
          <p:cNvPr id="9" name="Picture 8">
            <a:extLst>
              <a:ext uri="{FF2B5EF4-FFF2-40B4-BE49-F238E27FC236}">
                <a16:creationId xmlns:a16="http://schemas.microsoft.com/office/drawing/2014/main" id="{3A58FF38-73D2-2376-0890-41A9E805AD24}"/>
              </a:ext>
            </a:extLst>
          </p:cNvPr>
          <p:cNvPicPr>
            <a:picLocks noChangeAspect="1"/>
          </p:cNvPicPr>
          <p:nvPr/>
        </p:nvPicPr>
        <p:blipFill>
          <a:blip r:embed="rId2"/>
          <a:stretch>
            <a:fillRect/>
          </a:stretch>
        </p:blipFill>
        <p:spPr>
          <a:xfrm>
            <a:off x="0" y="1854993"/>
            <a:ext cx="9144000" cy="3148013"/>
          </a:xfrm>
          <a:prstGeom prst="rect">
            <a:avLst/>
          </a:prstGeom>
        </p:spPr>
      </p:pic>
    </p:spTree>
    <p:extLst>
      <p:ext uri="{BB962C8B-B14F-4D97-AF65-F5344CB8AC3E}">
        <p14:creationId xmlns:p14="http://schemas.microsoft.com/office/powerpoint/2010/main" val="2136406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tdasgupta\AppData\Local\Microsoft\Windows\Temporary Internet Files\Content.IE5\VO259DFF\MP900398831[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41812" y="2590800"/>
            <a:ext cx="6149788" cy="4016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782549"/>
          </a:xfrm>
        </p:spPr>
        <p:txBody>
          <a:bodyPr>
            <a:normAutofit/>
          </a:bodyPr>
          <a:lstStyle/>
          <a:p>
            <a:r>
              <a:rPr lang="en-US" sz="3200" b="1" dirty="0"/>
              <a:t>          Discussions &amp; Questions</a:t>
            </a:r>
          </a:p>
        </p:txBody>
      </p:sp>
      <p:sp>
        <p:nvSpPr>
          <p:cNvPr id="3" name="Content Placeholder 2"/>
          <p:cNvSpPr>
            <a:spLocks noGrp="1"/>
          </p:cNvSpPr>
          <p:nvPr>
            <p:ph idx="1"/>
          </p:nvPr>
        </p:nvSpPr>
        <p:spPr>
          <a:xfrm>
            <a:off x="457200" y="1017142"/>
            <a:ext cx="8229600" cy="5339208"/>
          </a:xfrm>
        </p:spPr>
        <p:txBody>
          <a:bodyPr>
            <a:normAutofit/>
          </a:bodyPr>
          <a:lstStyle/>
          <a:p>
            <a:pPr marL="0" indent="0" algn="ctr">
              <a:buNone/>
            </a:pPr>
            <a:endParaRPr lang="en-US" sz="2800" dirty="0">
              <a:hlinkClick r:id="rId3"/>
            </a:endParaRPr>
          </a:p>
          <a:p>
            <a:pPr marL="0" indent="0" algn="ctr">
              <a:buNone/>
            </a:pPr>
            <a:r>
              <a:rPr lang="en-US" dirty="0"/>
              <a:t>Email </a:t>
            </a:r>
          </a:p>
          <a:p>
            <a:pPr marL="0" indent="0" algn="ctr">
              <a:buNone/>
            </a:pPr>
            <a:r>
              <a:rPr lang="en-US" dirty="0">
                <a:hlinkClick r:id="rId4"/>
              </a:rPr>
              <a:t>RHLD.DataOversight@arkansas.gov</a:t>
            </a:r>
            <a:r>
              <a:rPr lang="en-US" dirty="0"/>
              <a:t>   </a:t>
            </a:r>
            <a:endParaRPr lang="en-US" sz="2800" dirty="0"/>
          </a:p>
          <a:p>
            <a:pPr marL="0" indent="0" algn="ctr">
              <a:buNone/>
            </a:pPr>
            <a:endParaRPr lang="en-US" sz="1100" dirty="0"/>
          </a:p>
          <a:p>
            <a:pPr marL="0" indent="0" algn="ctr">
              <a:buNone/>
            </a:pPr>
            <a:endParaRPr lang="en-US" sz="4400" dirty="0"/>
          </a:p>
        </p:txBody>
      </p:sp>
      <p:pic>
        <p:nvPicPr>
          <p:cNvPr id="6" name="Picture 19" descr="C:\Users\tdasgupta\Documents\AID 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43800" y="526732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a:stretch/>
        </p:blipFill>
        <p:spPr bwMode="auto">
          <a:xfrm>
            <a:off x="13448" y="5105400"/>
            <a:ext cx="170216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2DBCB69-547C-4F68-819F-474A80AB012D}" type="slidenum">
              <a:rPr lang="en-US" smtClean="0"/>
              <a:t>29</a:t>
            </a:fld>
            <a:endParaRPr lang="en-US"/>
          </a:p>
        </p:txBody>
      </p:sp>
    </p:spTree>
    <p:extLst>
      <p:ext uri="{BB962C8B-B14F-4D97-AF65-F5344CB8AC3E}">
        <p14:creationId xmlns:p14="http://schemas.microsoft.com/office/powerpoint/2010/main" val="249066124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75E39-5781-7372-C833-7192FFE64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5A14F-5352-3FEE-BFF2-AC29942E63C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0FFA0B8-2155-9A58-7139-E7D8AD6D451E}"/>
              </a:ext>
            </a:extLst>
          </p:cNvPr>
          <p:cNvSpPr>
            <a:spLocks noGrp="1"/>
          </p:cNvSpPr>
          <p:nvPr>
            <p:ph idx="1"/>
          </p:nvPr>
        </p:nvSpPr>
        <p:spPr/>
        <p:txBody>
          <a:bodyPr>
            <a:normAutofit lnSpcReduction="10000"/>
          </a:bodyPr>
          <a:lstStyle/>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Introductions &amp; housekeeping.</a:t>
            </a:r>
          </a:p>
          <a:p>
            <a:pPr marL="342900" marR="0" lvl="0" indent="-342900">
              <a:lnSpc>
                <a:spcPct val="115000"/>
              </a:lnSpc>
              <a:spcBef>
                <a:spcPts val="0"/>
              </a:spcBef>
              <a:spcAft>
                <a:spcPts val="0"/>
              </a:spcAft>
              <a:buFont typeface="+mj-lt"/>
              <a:buAutoNum type="arabicParenR"/>
            </a:pPr>
            <a:r>
              <a:rPr lang="en-US" kern="100" dirty="0">
                <a:latin typeface="Aptos Black" panose="020B0004020202020204" pitchFamily="34" charset="0"/>
                <a:cs typeface="Times New Roman" panose="02020603050405020304" pitchFamily="18" charset="0"/>
              </a:rPr>
              <a:t>Recap.</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Timeline Overview.</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Significant Operational Changes.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ea typeface="Aptos" panose="020B0004020202020204" pitchFamily="34" charset="0"/>
                <a:cs typeface="Times New Roman" panose="02020603050405020304" pitchFamily="18" charset="0"/>
              </a:rPr>
              <a:t>PTNP significance will be felt earlier</a:t>
            </a: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Limitation of 10 provider locations.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Address quality validation process.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Justification template.</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Reviewing PTNP changes.</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Questions.</a:t>
            </a:r>
          </a:p>
          <a:p>
            <a:pPr marL="457200" marR="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3F7A4622-5CDF-0D1C-D113-6133EA59D948}"/>
              </a:ext>
            </a:extLst>
          </p:cNvPr>
          <p:cNvSpPr>
            <a:spLocks noGrp="1"/>
          </p:cNvSpPr>
          <p:nvPr>
            <p:ph type="sldNum" sz="quarter" idx="12"/>
          </p:nvPr>
        </p:nvSpPr>
        <p:spPr/>
        <p:txBody>
          <a:bodyPr/>
          <a:lstStyle/>
          <a:p>
            <a:fld id="{62DBCB69-547C-4F68-819F-474A80AB012D}" type="slidenum">
              <a:rPr lang="en-US" smtClean="0"/>
              <a:t>3</a:t>
            </a:fld>
            <a:endParaRPr lang="en-US"/>
          </a:p>
        </p:txBody>
      </p:sp>
    </p:spTree>
    <p:extLst>
      <p:ext uri="{BB962C8B-B14F-4D97-AF65-F5344CB8AC3E}">
        <p14:creationId xmlns:p14="http://schemas.microsoft.com/office/powerpoint/2010/main" val="381420423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5849F1-5FE0-8385-E56E-66B3119C165A}"/>
              </a:ext>
            </a:extLst>
          </p:cNvPr>
          <p:cNvSpPr>
            <a:spLocks noGrp="1"/>
          </p:cNvSpPr>
          <p:nvPr>
            <p:ph type="title"/>
          </p:nvPr>
        </p:nvSpPr>
        <p:spPr/>
        <p:txBody>
          <a:bodyPr>
            <a:normAutofit/>
          </a:bodyPr>
          <a:lstStyle/>
          <a:p>
            <a:pPr marR="0" lvl="0">
              <a:lnSpc>
                <a:spcPct val="115000"/>
              </a:lnSpc>
              <a:spcBef>
                <a:spcPts val="0"/>
              </a:spcBef>
              <a:spcAft>
                <a:spcPts val="0"/>
              </a:spcAft>
            </a:pPr>
            <a:r>
              <a:rPr lang="en-US" kern="100" dirty="0">
                <a:effectLst/>
                <a:latin typeface="Aptos Black" panose="020B0004020202020204" pitchFamily="34" charset="0"/>
                <a:ea typeface="Aptos" panose="020B0004020202020204" pitchFamily="34" charset="0"/>
                <a:cs typeface="Times New Roman" panose="02020603050405020304" pitchFamily="18" charset="0"/>
              </a:rPr>
              <a:t>Recap.</a:t>
            </a:r>
          </a:p>
        </p:txBody>
      </p:sp>
      <p:sp>
        <p:nvSpPr>
          <p:cNvPr id="4" name="Slide Number Placeholder 3">
            <a:extLst>
              <a:ext uri="{FF2B5EF4-FFF2-40B4-BE49-F238E27FC236}">
                <a16:creationId xmlns:a16="http://schemas.microsoft.com/office/drawing/2014/main" id="{6BA36121-8152-C4A0-53D5-FB05D5635703}"/>
              </a:ext>
            </a:extLst>
          </p:cNvPr>
          <p:cNvSpPr>
            <a:spLocks noGrp="1"/>
          </p:cNvSpPr>
          <p:nvPr>
            <p:ph type="sldNum" sz="quarter" idx="12"/>
          </p:nvPr>
        </p:nvSpPr>
        <p:spPr/>
        <p:txBody>
          <a:bodyPr/>
          <a:lstStyle/>
          <a:p>
            <a:fld id="{62DBCB69-547C-4F68-819F-474A80AB012D}" type="slidenum">
              <a:rPr lang="en-US" smtClean="0"/>
              <a:t>4</a:t>
            </a:fld>
            <a:endParaRPr lang="en-US"/>
          </a:p>
        </p:txBody>
      </p:sp>
      <p:sp>
        <p:nvSpPr>
          <p:cNvPr id="6" name="Content Placeholder 5">
            <a:extLst>
              <a:ext uri="{FF2B5EF4-FFF2-40B4-BE49-F238E27FC236}">
                <a16:creationId xmlns:a16="http://schemas.microsoft.com/office/drawing/2014/main" id="{414B6524-9120-45E9-AEA5-48348D20915C}"/>
              </a:ext>
            </a:extLst>
          </p:cNvPr>
          <p:cNvSpPr>
            <a:spLocks noGrp="1"/>
          </p:cNvSpPr>
          <p:nvPr>
            <p:ph idx="1"/>
          </p:nvPr>
        </p:nvSpPr>
        <p:spPr/>
        <p:txBody>
          <a:bodyPr>
            <a:normAutofit fontScale="92500" lnSpcReduction="20000"/>
          </a:bodyPr>
          <a:lstStyle/>
          <a:p>
            <a:pPr lvl="1"/>
            <a:r>
              <a:rPr lang="en-US" dirty="0"/>
              <a:t>CMS-CCIIO NA Time and Distance standards applicable PY2026 </a:t>
            </a:r>
          </a:p>
          <a:p>
            <a:pPr lvl="1"/>
            <a:r>
              <a:rPr lang="en-US" dirty="0"/>
              <a:t>AID decided to have one NA standard in the state thereby CMS-CCIIO NA Time and distance standards becomes  applicable starting PY2026.</a:t>
            </a:r>
          </a:p>
          <a:p>
            <a:pPr lvl="1"/>
            <a:r>
              <a:rPr lang="en-US" dirty="0"/>
              <a:t>Rule 106 will be amended as the Department works the kinks in the implementation </a:t>
            </a:r>
          </a:p>
          <a:p>
            <a:pPr lvl="1"/>
            <a:r>
              <a:rPr lang="en-US" dirty="0"/>
              <a:t>With no Federal guidance on data governance for common understanding of provider classifications, the Department decided to keep it’s industry-collaborative data governance process running, but with entirely new data.</a:t>
            </a:r>
          </a:p>
          <a:p>
            <a:pPr lvl="1"/>
            <a:r>
              <a:rPr lang="en-US" dirty="0"/>
              <a:t>Change from the existing Arkansas provider types to CMS-CCIIO provider-types with different definitions has created challenges and demands on the regulator-industry collaborative for common understanding of provider classifications. </a:t>
            </a:r>
          </a:p>
          <a:p>
            <a:pPr marL="114300" indent="0">
              <a:spcBef>
                <a:spcPts val="0"/>
              </a:spcBef>
              <a:buNone/>
              <a:tabLst>
                <a:tab pos="1371600" algn="l"/>
              </a:tabLst>
            </a:pPr>
            <a:endParaRPr lang="en-US" sz="2600" dirty="0">
              <a:latin typeface="Aptos" panose="020B0004020202020204" pitchFamily="34" charset="0"/>
              <a:ea typeface="Aptos" panose="020B0004020202020204" pitchFamily="34" charset="0"/>
              <a:cs typeface="Aptos" panose="020B0004020202020204" pitchFamily="34" charset="0"/>
            </a:endParaRPr>
          </a:p>
          <a:p>
            <a:pPr marL="114300" indent="0">
              <a:spcBef>
                <a:spcPts val="0"/>
              </a:spcBef>
              <a:buNone/>
              <a:tabLst>
                <a:tab pos="1371600" algn="l"/>
              </a:tabLst>
            </a:pPr>
            <a:r>
              <a:rPr lang="en-US" sz="2600" dirty="0">
                <a:latin typeface="Aptos" panose="020B0004020202020204" pitchFamily="34" charset="0"/>
                <a:ea typeface="Aptos" panose="020B0004020202020204" pitchFamily="34" charset="0"/>
                <a:cs typeface="Aptos" panose="020B0004020202020204" pitchFamily="34" charset="0"/>
              </a:rPr>
              <a:t>   </a:t>
            </a:r>
          </a:p>
          <a:p>
            <a:pPr marL="114300" indent="0">
              <a:spcBef>
                <a:spcPts val="0"/>
              </a:spcBef>
              <a:buNone/>
              <a:tabLst>
                <a:tab pos="1371600" algn="l"/>
              </a:tabLst>
            </a:pPr>
            <a:endParaRPr lang="en-US" sz="2600" dirty="0">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35488802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7BE17-E19E-AF6A-DF97-14AF4CAB5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965BF-F4A7-BF59-B01F-DB727028150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F785A53-3BFB-D60B-3E44-D4FCBA6F713C}"/>
              </a:ext>
            </a:extLst>
          </p:cNvPr>
          <p:cNvSpPr>
            <a:spLocks noGrp="1"/>
          </p:cNvSpPr>
          <p:nvPr>
            <p:ph idx="1"/>
          </p:nvPr>
        </p:nvSpPr>
        <p:spPr/>
        <p:txBody>
          <a:bodyPr>
            <a:normAutofit lnSpcReduction="10000"/>
          </a:bodyPr>
          <a:lstStyle/>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Introductions &amp; housekeeping.</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Recap</a:t>
            </a:r>
            <a:r>
              <a:rPr lang="en-US" kern="100" dirty="0">
                <a:latin typeface="Aptos Black" panose="020B0004020202020204" pitchFamily="34" charset="0"/>
                <a:cs typeface="Times New Roman" panose="02020603050405020304" pitchFamily="18" charset="0"/>
              </a:rPr>
              <a:t>.</a:t>
            </a:r>
          </a:p>
          <a:p>
            <a:pPr>
              <a:lnSpc>
                <a:spcPct val="115000"/>
              </a:lnSpc>
              <a:spcBef>
                <a:spcPts val="0"/>
              </a:spcBef>
              <a:buFont typeface="+mj-lt"/>
              <a:buAutoNum type="arabicParenR"/>
            </a:pPr>
            <a:r>
              <a:rPr lang="en-US" kern="100" dirty="0">
                <a:latin typeface="Aptos Black" panose="020B0004020202020204" pitchFamily="34" charset="0"/>
                <a:cs typeface="Times New Roman" panose="02020603050405020304" pitchFamily="18" charset="0"/>
              </a:rPr>
              <a:t>Timeline Overview.</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Significant Operational Changes.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ea typeface="Aptos" panose="020B0004020202020204" pitchFamily="34" charset="0"/>
                <a:cs typeface="Times New Roman" panose="02020603050405020304" pitchFamily="18" charset="0"/>
              </a:rPr>
              <a:t>PTNP significance will be felt earlier</a:t>
            </a: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Limitation of 10 provider locations.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Address quality validation process.</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Justification template.</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Reviewing PTNP changes.</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Questions.</a:t>
            </a:r>
          </a:p>
          <a:p>
            <a:pPr marL="457200" marR="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5D7D8049-E75D-FCD8-BF79-2A8F067A2E50}"/>
              </a:ext>
            </a:extLst>
          </p:cNvPr>
          <p:cNvSpPr>
            <a:spLocks noGrp="1"/>
          </p:cNvSpPr>
          <p:nvPr>
            <p:ph type="sldNum" sz="quarter" idx="12"/>
          </p:nvPr>
        </p:nvSpPr>
        <p:spPr/>
        <p:txBody>
          <a:bodyPr/>
          <a:lstStyle/>
          <a:p>
            <a:fld id="{62DBCB69-547C-4F68-819F-474A80AB012D}" type="slidenum">
              <a:rPr lang="en-US" smtClean="0"/>
              <a:t>5</a:t>
            </a:fld>
            <a:endParaRPr lang="en-US"/>
          </a:p>
        </p:txBody>
      </p:sp>
    </p:spTree>
    <p:extLst>
      <p:ext uri="{BB962C8B-B14F-4D97-AF65-F5344CB8AC3E}">
        <p14:creationId xmlns:p14="http://schemas.microsoft.com/office/powerpoint/2010/main" val="365337349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77025-FE7F-88A2-ECAE-645EF69A08AF}"/>
              </a:ext>
            </a:extLst>
          </p:cNvPr>
          <p:cNvSpPr>
            <a:spLocks noGrp="1"/>
          </p:cNvSpPr>
          <p:nvPr>
            <p:ph type="title"/>
          </p:nvPr>
        </p:nvSpPr>
        <p:spPr/>
        <p:txBody>
          <a:bodyPr/>
          <a:lstStyle/>
          <a:p>
            <a:r>
              <a:rPr lang="en-US" dirty="0"/>
              <a:t>Timeline – </a:t>
            </a:r>
            <a:br>
              <a:rPr lang="en-US" dirty="0"/>
            </a:br>
            <a:r>
              <a:rPr lang="en-US" dirty="0"/>
              <a:t>PTNP rounds &amp; certification review</a:t>
            </a:r>
          </a:p>
        </p:txBody>
      </p:sp>
      <p:sp>
        <p:nvSpPr>
          <p:cNvPr id="4" name="Slide Number Placeholder 3">
            <a:extLst>
              <a:ext uri="{FF2B5EF4-FFF2-40B4-BE49-F238E27FC236}">
                <a16:creationId xmlns:a16="http://schemas.microsoft.com/office/drawing/2014/main" id="{C1E0E7FC-AD1E-7930-160B-967C4BD788EB}"/>
              </a:ext>
            </a:extLst>
          </p:cNvPr>
          <p:cNvSpPr>
            <a:spLocks noGrp="1"/>
          </p:cNvSpPr>
          <p:nvPr>
            <p:ph type="sldNum" sz="quarter" idx="12"/>
          </p:nvPr>
        </p:nvSpPr>
        <p:spPr>
          <a:xfrm>
            <a:off x="6553200" y="7102475"/>
            <a:ext cx="2133600" cy="365125"/>
          </a:xfrm>
        </p:spPr>
        <p:txBody>
          <a:bodyPr/>
          <a:lstStyle/>
          <a:p>
            <a:fld id="{62DBCB69-547C-4F68-819F-474A80AB012D}" type="slidenum">
              <a:rPr lang="en-US" smtClean="0"/>
              <a:t>6</a:t>
            </a:fld>
            <a:endParaRPr lang="en-US"/>
          </a:p>
        </p:txBody>
      </p:sp>
      <p:cxnSp>
        <p:nvCxnSpPr>
          <p:cNvPr id="9" name="Straight Arrow Connector 8">
            <a:extLst>
              <a:ext uri="{FF2B5EF4-FFF2-40B4-BE49-F238E27FC236}">
                <a16:creationId xmlns:a16="http://schemas.microsoft.com/office/drawing/2014/main" id="{CE745640-F6D9-6C2E-8F4A-4F597C32D257}"/>
              </a:ext>
            </a:extLst>
          </p:cNvPr>
          <p:cNvCxnSpPr>
            <a:cxnSpLocks/>
          </p:cNvCxnSpPr>
          <p:nvPr/>
        </p:nvCxnSpPr>
        <p:spPr>
          <a:xfrm flipV="1">
            <a:off x="304800" y="4098925"/>
            <a:ext cx="8229600" cy="76200"/>
          </a:xfrm>
          <a:prstGeom prst="straightConnector1">
            <a:avLst/>
          </a:prstGeom>
          <a:ln w="127000" cmpd="sng">
            <a:tailEnd type="oval"/>
          </a:ln>
        </p:spPr>
        <p:style>
          <a:lnRef idx="1">
            <a:schemeClr val="accent1"/>
          </a:lnRef>
          <a:fillRef idx="0">
            <a:schemeClr val="accent1"/>
          </a:fillRef>
          <a:effectRef idx="0">
            <a:schemeClr val="accent1"/>
          </a:effectRef>
          <a:fontRef idx="minor">
            <a:schemeClr val="tx1"/>
          </a:fontRef>
        </p:style>
      </p:cxnSp>
      <p:sp>
        <p:nvSpPr>
          <p:cNvPr id="11" name="Flowchart: Connector 10">
            <a:extLst>
              <a:ext uri="{FF2B5EF4-FFF2-40B4-BE49-F238E27FC236}">
                <a16:creationId xmlns:a16="http://schemas.microsoft.com/office/drawing/2014/main" id="{E72A5D3F-3B86-F004-C531-9102147CC52D}"/>
              </a:ext>
            </a:extLst>
          </p:cNvPr>
          <p:cNvSpPr/>
          <p:nvPr/>
        </p:nvSpPr>
        <p:spPr>
          <a:xfrm>
            <a:off x="5791200" y="3946525"/>
            <a:ext cx="381000" cy="381000"/>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9785AA84-6EE9-47B8-D4D3-BE8F10338864}"/>
              </a:ext>
            </a:extLst>
          </p:cNvPr>
          <p:cNvSpPr/>
          <p:nvPr/>
        </p:nvSpPr>
        <p:spPr>
          <a:xfrm>
            <a:off x="5105400" y="39465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A3DFFF8-7227-5C3A-129A-61FD758F388C}"/>
              </a:ext>
            </a:extLst>
          </p:cNvPr>
          <p:cNvSpPr/>
          <p:nvPr/>
        </p:nvSpPr>
        <p:spPr>
          <a:xfrm>
            <a:off x="2971800" y="39465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2E92DF14-B298-A4B7-E76C-D801E9C984E2}"/>
              </a:ext>
            </a:extLst>
          </p:cNvPr>
          <p:cNvSpPr/>
          <p:nvPr/>
        </p:nvSpPr>
        <p:spPr>
          <a:xfrm>
            <a:off x="228600" y="3946525"/>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llout: Line 16">
            <a:extLst>
              <a:ext uri="{FF2B5EF4-FFF2-40B4-BE49-F238E27FC236}">
                <a16:creationId xmlns:a16="http://schemas.microsoft.com/office/drawing/2014/main" id="{1E9B0AF1-37F1-9337-14EA-BB114998826B}"/>
              </a:ext>
            </a:extLst>
          </p:cNvPr>
          <p:cNvSpPr/>
          <p:nvPr/>
        </p:nvSpPr>
        <p:spPr>
          <a:xfrm>
            <a:off x="7543800" y="5257006"/>
            <a:ext cx="1524000" cy="763588"/>
          </a:xfrm>
          <a:prstGeom prst="borderCallout1">
            <a:avLst>
              <a:gd name="adj1" fmla="val -2445"/>
              <a:gd name="adj2" fmla="val 52350"/>
              <a:gd name="adj3" fmla="val -128060"/>
              <a:gd name="adj4" fmla="val 6497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Jan 1, 2026</a:t>
            </a:r>
          </a:p>
        </p:txBody>
      </p:sp>
      <p:cxnSp>
        <p:nvCxnSpPr>
          <p:cNvPr id="19" name="Straight Arrow Connector 18">
            <a:extLst>
              <a:ext uri="{FF2B5EF4-FFF2-40B4-BE49-F238E27FC236}">
                <a16:creationId xmlns:a16="http://schemas.microsoft.com/office/drawing/2014/main" id="{86AA9B09-E2C5-0690-7CB8-43D2EC25BFE2}"/>
              </a:ext>
            </a:extLst>
          </p:cNvPr>
          <p:cNvCxnSpPr>
            <a:cxnSpLocks/>
          </p:cNvCxnSpPr>
          <p:nvPr/>
        </p:nvCxnSpPr>
        <p:spPr>
          <a:xfrm>
            <a:off x="304800" y="3641725"/>
            <a:ext cx="2819400" cy="0"/>
          </a:xfrm>
          <a:prstGeom prst="straightConnector1">
            <a:avLst/>
          </a:prstGeom>
          <a:ln w="1174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6B64401-C74C-6718-ECF9-1E09A4175A91}"/>
              </a:ext>
            </a:extLst>
          </p:cNvPr>
          <p:cNvSpPr txBox="1"/>
          <p:nvPr/>
        </p:nvSpPr>
        <p:spPr>
          <a:xfrm>
            <a:off x="304800" y="3319660"/>
            <a:ext cx="1828800" cy="307777"/>
          </a:xfrm>
          <a:prstGeom prst="rect">
            <a:avLst/>
          </a:prstGeom>
          <a:noFill/>
        </p:spPr>
        <p:txBody>
          <a:bodyPr wrap="square" rtlCol="0">
            <a:spAutoFit/>
          </a:bodyPr>
          <a:lstStyle/>
          <a:p>
            <a:r>
              <a:rPr lang="en-US" sz="1400" dirty="0"/>
              <a:t>PTNP Round 2 of 2024</a:t>
            </a:r>
          </a:p>
        </p:txBody>
      </p:sp>
      <p:cxnSp>
        <p:nvCxnSpPr>
          <p:cNvPr id="21" name="Straight Arrow Connector 20">
            <a:extLst>
              <a:ext uri="{FF2B5EF4-FFF2-40B4-BE49-F238E27FC236}">
                <a16:creationId xmlns:a16="http://schemas.microsoft.com/office/drawing/2014/main" id="{568DD2C6-1452-BEBB-2A80-15AAD27F6C37}"/>
              </a:ext>
            </a:extLst>
          </p:cNvPr>
          <p:cNvCxnSpPr>
            <a:cxnSpLocks/>
          </p:cNvCxnSpPr>
          <p:nvPr/>
        </p:nvCxnSpPr>
        <p:spPr>
          <a:xfrm>
            <a:off x="3352800" y="3641725"/>
            <a:ext cx="1981200" cy="0"/>
          </a:xfrm>
          <a:prstGeom prst="straightConnector1">
            <a:avLst/>
          </a:prstGeom>
          <a:ln w="1174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6973310-56C6-DC8F-98EE-07C0FAA6FF16}"/>
              </a:ext>
            </a:extLst>
          </p:cNvPr>
          <p:cNvSpPr txBox="1"/>
          <p:nvPr/>
        </p:nvSpPr>
        <p:spPr>
          <a:xfrm>
            <a:off x="3124200" y="3319660"/>
            <a:ext cx="1828800" cy="307777"/>
          </a:xfrm>
          <a:prstGeom prst="rect">
            <a:avLst/>
          </a:prstGeom>
          <a:noFill/>
        </p:spPr>
        <p:txBody>
          <a:bodyPr wrap="square" rtlCol="0">
            <a:spAutoFit/>
          </a:bodyPr>
          <a:lstStyle/>
          <a:p>
            <a:r>
              <a:rPr lang="en-US" sz="1400" dirty="0"/>
              <a:t>PTNP Round 1 of 2025</a:t>
            </a:r>
          </a:p>
        </p:txBody>
      </p:sp>
      <p:sp>
        <p:nvSpPr>
          <p:cNvPr id="23" name="Callout: Line 22">
            <a:extLst>
              <a:ext uri="{FF2B5EF4-FFF2-40B4-BE49-F238E27FC236}">
                <a16:creationId xmlns:a16="http://schemas.microsoft.com/office/drawing/2014/main" id="{1D57CE1E-296D-BA19-21B6-ED4057241903}"/>
              </a:ext>
            </a:extLst>
          </p:cNvPr>
          <p:cNvSpPr/>
          <p:nvPr/>
        </p:nvSpPr>
        <p:spPr>
          <a:xfrm>
            <a:off x="5867400" y="5257006"/>
            <a:ext cx="1524000" cy="763588"/>
          </a:xfrm>
          <a:prstGeom prst="borderCallout1">
            <a:avLst>
              <a:gd name="adj1" fmla="val -2445"/>
              <a:gd name="adj2" fmla="val 52350"/>
              <a:gd name="adj3" fmla="val -125941"/>
              <a:gd name="adj4" fmla="val 1347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mid-May, 2025</a:t>
            </a:r>
          </a:p>
        </p:txBody>
      </p:sp>
      <p:cxnSp>
        <p:nvCxnSpPr>
          <p:cNvPr id="24" name="Straight Arrow Connector 23">
            <a:extLst>
              <a:ext uri="{FF2B5EF4-FFF2-40B4-BE49-F238E27FC236}">
                <a16:creationId xmlns:a16="http://schemas.microsoft.com/office/drawing/2014/main" id="{EF1A0838-F0F1-3857-B94D-89FC017E9037}"/>
              </a:ext>
            </a:extLst>
          </p:cNvPr>
          <p:cNvCxnSpPr>
            <a:cxnSpLocks/>
          </p:cNvCxnSpPr>
          <p:nvPr/>
        </p:nvCxnSpPr>
        <p:spPr>
          <a:xfrm flipV="1">
            <a:off x="5943600" y="3621435"/>
            <a:ext cx="2209800" cy="18008"/>
          </a:xfrm>
          <a:prstGeom prst="straightConnector1">
            <a:avLst/>
          </a:prstGeom>
          <a:ln w="1174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001844C-B873-97C3-88E8-4BE7ED889FA2}"/>
              </a:ext>
            </a:extLst>
          </p:cNvPr>
          <p:cNvSpPr txBox="1"/>
          <p:nvPr/>
        </p:nvSpPr>
        <p:spPr>
          <a:xfrm>
            <a:off x="5867400" y="3317378"/>
            <a:ext cx="2514600" cy="307777"/>
          </a:xfrm>
          <a:prstGeom prst="rect">
            <a:avLst/>
          </a:prstGeom>
          <a:noFill/>
        </p:spPr>
        <p:txBody>
          <a:bodyPr wrap="square" rtlCol="0">
            <a:spAutoFit/>
          </a:bodyPr>
          <a:lstStyle/>
          <a:p>
            <a:r>
              <a:rPr lang="en-US" sz="1400" dirty="0"/>
              <a:t>Certification Review for PY2026</a:t>
            </a:r>
          </a:p>
        </p:txBody>
      </p:sp>
      <p:sp>
        <p:nvSpPr>
          <p:cNvPr id="27" name="Callout: Line 26">
            <a:extLst>
              <a:ext uri="{FF2B5EF4-FFF2-40B4-BE49-F238E27FC236}">
                <a16:creationId xmlns:a16="http://schemas.microsoft.com/office/drawing/2014/main" id="{274B3E0D-AE20-C483-15E4-90DDD82821A8}"/>
              </a:ext>
            </a:extLst>
          </p:cNvPr>
          <p:cNvSpPr/>
          <p:nvPr/>
        </p:nvSpPr>
        <p:spPr>
          <a:xfrm>
            <a:off x="4191000" y="5257006"/>
            <a:ext cx="1371600" cy="763588"/>
          </a:xfrm>
          <a:prstGeom prst="borderCallout1">
            <a:avLst>
              <a:gd name="adj1" fmla="val -2445"/>
              <a:gd name="adj2" fmla="val 52350"/>
              <a:gd name="adj3" fmla="val -130180"/>
              <a:gd name="adj4" fmla="val 8090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mid-March, 2025</a:t>
            </a:r>
          </a:p>
        </p:txBody>
      </p:sp>
      <p:sp>
        <p:nvSpPr>
          <p:cNvPr id="28" name="Flowchart: Connector 27">
            <a:extLst>
              <a:ext uri="{FF2B5EF4-FFF2-40B4-BE49-F238E27FC236}">
                <a16:creationId xmlns:a16="http://schemas.microsoft.com/office/drawing/2014/main" id="{1FA66BDF-8F6F-8496-F1F4-F377AE826716}"/>
              </a:ext>
            </a:extLst>
          </p:cNvPr>
          <p:cNvSpPr/>
          <p:nvPr/>
        </p:nvSpPr>
        <p:spPr>
          <a:xfrm>
            <a:off x="8343900" y="3908425"/>
            <a:ext cx="381000" cy="381000"/>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llout: Line 28">
            <a:extLst>
              <a:ext uri="{FF2B5EF4-FFF2-40B4-BE49-F238E27FC236}">
                <a16:creationId xmlns:a16="http://schemas.microsoft.com/office/drawing/2014/main" id="{34B17036-301C-7953-51EB-8B237F24B450}"/>
              </a:ext>
            </a:extLst>
          </p:cNvPr>
          <p:cNvSpPr/>
          <p:nvPr/>
        </p:nvSpPr>
        <p:spPr>
          <a:xfrm>
            <a:off x="2400300" y="5277704"/>
            <a:ext cx="1524000" cy="763588"/>
          </a:xfrm>
          <a:prstGeom prst="borderCallout1">
            <a:avLst>
              <a:gd name="adj1" fmla="val -2445"/>
              <a:gd name="adj2" fmla="val 52350"/>
              <a:gd name="adj3" fmla="val -119764"/>
              <a:gd name="adj4" fmla="val 5326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mid-Dec, 2024</a:t>
            </a:r>
          </a:p>
        </p:txBody>
      </p:sp>
      <p:sp>
        <p:nvSpPr>
          <p:cNvPr id="30" name="Callout: Line 29">
            <a:extLst>
              <a:ext uri="{FF2B5EF4-FFF2-40B4-BE49-F238E27FC236}">
                <a16:creationId xmlns:a16="http://schemas.microsoft.com/office/drawing/2014/main" id="{3AEEF765-17F5-30C2-E778-4C5E4E8E1F6B}"/>
              </a:ext>
            </a:extLst>
          </p:cNvPr>
          <p:cNvSpPr/>
          <p:nvPr/>
        </p:nvSpPr>
        <p:spPr>
          <a:xfrm>
            <a:off x="42483" y="5257006"/>
            <a:ext cx="1176717" cy="763588"/>
          </a:xfrm>
          <a:prstGeom prst="borderCallout1">
            <a:avLst>
              <a:gd name="adj1" fmla="val -2445"/>
              <a:gd name="adj2" fmla="val 52350"/>
              <a:gd name="adj3" fmla="val -124881"/>
              <a:gd name="adj4" fmla="val 3736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mid-Aug, 2024</a:t>
            </a:r>
          </a:p>
        </p:txBody>
      </p:sp>
      <p:sp>
        <p:nvSpPr>
          <p:cNvPr id="35" name="Speech Bubble: Rectangle with Corners Rounded 34">
            <a:extLst>
              <a:ext uri="{FF2B5EF4-FFF2-40B4-BE49-F238E27FC236}">
                <a16:creationId xmlns:a16="http://schemas.microsoft.com/office/drawing/2014/main" id="{DF36C168-17B4-EBB6-E448-49826B594D63}"/>
              </a:ext>
            </a:extLst>
          </p:cNvPr>
          <p:cNvSpPr/>
          <p:nvPr/>
        </p:nvSpPr>
        <p:spPr>
          <a:xfrm>
            <a:off x="457200" y="1874837"/>
            <a:ext cx="1752600" cy="928687"/>
          </a:xfrm>
          <a:prstGeom prst="wedgeRoundRectCallout">
            <a:avLst>
              <a:gd name="adj1" fmla="val -979"/>
              <a:gd name="adj2" fmla="val 1383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We have just completed this round</a:t>
            </a:r>
          </a:p>
        </p:txBody>
      </p:sp>
      <p:sp>
        <p:nvSpPr>
          <p:cNvPr id="36" name="Speech Bubble: Rectangle with Corners Rounded 35">
            <a:extLst>
              <a:ext uri="{FF2B5EF4-FFF2-40B4-BE49-F238E27FC236}">
                <a16:creationId xmlns:a16="http://schemas.microsoft.com/office/drawing/2014/main" id="{D35CC4F5-D7F9-B414-C6A0-E73584A7CF31}"/>
              </a:ext>
            </a:extLst>
          </p:cNvPr>
          <p:cNvSpPr/>
          <p:nvPr/>
        </p:nvSpPr>
        <p:spPr>
          <a:xfrm>
            <a:off x="4343400" y="2159235"/>
            <a:ext cx="2895600" cy="639761"/>
          </a:xfrm>
          <a:prstGeom prst="wedgeRoundRectCallout">
            <a:avLst>
              <a:gd name="adj1" fmla="val -55695"/>
              <a:gd name="adj2" fmla="val 1341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Last round before we go live with CCIIO T&amp;D </a:t>
            </a:r>
            <a:r>
              <a:rPr lang="en-US" dirty="0" err="1"/>
              <a:t>stds</a:t>
            </a:r>
            <a:endParaRPr lang="en-US" dirty="0"/>
          </a:p>
        </p:txBody>
      </p:sp>
      <p:cxnSp>
        <p:nvCxnSpPr>
          <p:cNvPr id="3" name="Straight Arrow Connector 2">
            <a:extLst>
              <a:ext uri="{FF2B5EF4-FFF2-40B4-BE49-F238E27FC236}">
                <a16:creationId xmlns:a16="http://schemas.microsoft.com/office/drawing/2014/main" id="{A4DF6F0A-3E5F-9DE8-D968-33E7EFA937AD}"/>
              </a:ext>
            </a:extLst>
          </p:cNvPr>
          <p:cNvCxnSpPr>
            <a:endCxn id="13" idx="0"/>
          </p:cNvCxnSpPr>
          <p:nvPr/>
        </p:nvCxnSpPr>
        <p:spPr>
          <a:xfrm>
            <a:off x="3124200" y="2159235"/>
            <a:ext cx="38100" cy="1787290"/>
          </a:xfrm>
          <a:prstGeom prst="straightConnector1">
            <a:avLst/>
          </a:prstGeom>
          <a:ln w="82550">
            <a:solidFill>
              <a:srgbClr val="68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EB838E1-105B-BCE9-E697-AC9D4168E3F1}"/>
              </a:ext>
            </a:extLst>
          </p:cNvPr>
          <p:cNvSpPr txBox="1"/>
          <p:nvPr/>
        </p:nvSpPr>
        <p:spPr>
          <a:xfrm>
            <a:off x="2400300" y="1736726"/>
            <a:ext cx="2209800" cy="369332"/>
          </a:xfrm>
          <a:prstGeom prst="rect">
            <a:avLst/>
          </a:prstGeom>
          <a:noFill/>
        </p:spPr>
        <p:txBody>
          <a:bodyPr wrap="square" rtlCol="0">
            <a:spAutoFit/>
          </a:bodyPr>
          <a:lstStyle/>
          <a:p>
            <a:r>
              <a:rPr lang="en-US" dirty="0">
                <a:solidFill>
                  <a:srgbClr val="680000"/>
                </a:solidFill>
                <a:latin typeface="Aptos Black" panose="020B0004020202020204" pitchFamily="34" charset="0"/>
              </a:rPr>
              <a:t>We are here</a:t>
            </a:r>
          </a:p>
        </p:txBody>
      </p:sp>
    </p:spTree>
    <p:extLst>
      <p:ext uri="{BB962C8B-B14F-4D97-AF65-F5344CB8AC3E}">
        <p14:creationId xmlns:p14="http://schemas.microsoft.com/office/powerpoint/2010/main" val="7704902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7" grpId="0" animBg="1"/>
      <p:bldP spid="20" grpId="0"/>
      <p:bldP spid="22" grpId="0"/>
      <p:bldP spid="23" grpId="0" animBg="1"/>
      <p:bldP spid="25" grpId="0"/>
      <p:bldP spid="27" grpId="0" animBg="1"/>
      <p:bldP spid="28" grpId="0" animBg="1"/>
      <p:bldP spid="29" grpId="0" animBg="1"/>
      <p:bldP spid="30" grpId="0" animBg="1"/>
      <p:bldP spid="35" grpId="0" animBg="1"/>
      <p:bldP spid="36"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77025-FE7F-88A2-ECAE-645EF69A08AF}"/>
              </a:ext>
            </a:extLst>
          </p:cNvPr>
          <p:cNvSpPr>
            <a:spLocks noGrp="1"/>
          </p:cNvSpPr>
          <p:nvPr>
            <p:ph type="title"/>
          </p:nvPr>
        </p:nvSpPr>
        <p:spPr/>
        <p:txBody>
          <a:bodyPr>
            <a:normAutofit/>
          </a:bodyPr>
          <a:lstStyle/>
          <a:p>
            <a:r>
              <a:rPr lang="en-US" dirty="0"/>
              <a:t>PTNP Round 1 of 2025</a:t>
            </a:r>
            <a:br>
              <a:rPr lang="en-US" dirty="0"/>
            </a:br>
            <a:r>
              <a:rPr lang="en-US" dirty="0"/>
              <a:t>(Second cut of Federal Requirements)</a:t>
            </a:r>
          </a:p>
        </p:txBody>
      </p:sp>
      <p:sp>
        <p:nvSpPr>
          <p:cNvPr id="4" name="Slide Number Placeholder 3">
            <a:extLst>
              <a:ext uri="{FF2B5EF4-FFF2-40B4-BE49-F238E27FC236}">
                <a16:creationId xmlns:a16="http://schemas.microsoft.com/office/drawing/2014/main" id="{C1E0E7FC-AD1E-7930-160B-967C4BD788EB}"/>
              </a:ext>
            </a:extLst>
          </p:cNvPr>
          <p:cNvSpPr>
            <a:spLocks noGrp="1"/>
          </p:cNvSpPr>
          <p:nvPr>
            <p:ph type="sldNum" sz="quarter" idx="12"/>
          </p:nvPr>
        </p:nvSpPr>
        <p:spPr/>
        <p:txBody>
          <a:bodyPr/>
          <a:lstStyle/>
          <a:p>
            <a:fld id="{62DBCB69-547C-4F68-819F-474A80AB012D}" type="slidenum">
              <a:rPr lang="en-US" smtClean="0"/>
              <a:t>7</a:t>
            </a:fld>
            <a:endParaRPr lang="en-US" dirty="0"/>
          </a:p>
        </p:txBody>
      </p:sp>
      <p:cxnSp>
        <p:nvCxnSpPr>
          <p:cNvPr id="9" name="Straight Arrow Connector 8">
            <a:extLst>
              <a:ext uri="{FF2B5EF4-FFF2-40B4-BE49-F238E27FC236}">
                <a16:creationId xmlns:a16="http://schemas.microsoft.com/office/drawing/2014/main" id="{CE745640-F6D9-6C2E-8F4A-4F597C32D257}"/>
              </a:ext>
            </a:extLst>
          </p:cNvPr>
          <p:cNvCxnSpPr>
            <a:cxnSpLocks/>
          </p:cNvCxnSpPr>
          <p:nvPr/>
        </p:nvCxnSpPr>
        <p:spPr>
          <a:xfrm flipV="1">
            <a:off x="304800" y="3352800"/>
            <a:ext cx="8229600" cy="76200"/>
          </a:xfrm>
          <a:prstGeom prst="straightConnector1">
            <a:avLst/>
          </a:prstGeom>
          <a:ln w="127000" cmpd="sng">
            <a:tailEnd type="oval"/>
          </a:ln>
        </p:spPr>
        <p:style>
          <a:lnRef idx="1">
            <a:schemeClr val="accent1"/>
          </a:lnRef>
          <a:fillRef idx="0">
            <a:schemeClr val="accent1"/>
          </a:fillRef>
          <a:effectRef idx="0">
            <a:schemeClr val="accent1"/>
          </a:effectRef>
          <a:fontRef idx="minor">
            <a:schemeClr val="tx1"/>
          </a:fontRef>
        </p:style>
      </p:cxnSp>
      <p:sp>
        <p:nvSpPr>
          <p:cNvPr id="12" name="Flowchart: Connector 11">
            <a:extLst>
              <a:ext uri="{FF2B5EF4-FFF2-40B4-BE49-F238E27FC236}">
                <a16:creationId xmlns:a16="http://schemas.microsoft.com/office/drawing/2014/main" id="{9785AA84-6EE9-47B8-D4D3-BE8F10338864}"/>
              </a:ext>
            </a:extLst>
          </p:cNvPr>
          <p:cNvSpPr/>
          <p:nvPr/>
        </p:nvSpPr>
        <p:spPr>
          <a:xfrm>
            <a:off x="4521078" y="320040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FA3DFFF8-7227-5C3A-129A-61FD758F388C}"/>
              </a:ext>
            </a:extLst>
          </p:cNvPr>
          <p:cNvSpPr/>
          <p:nvPr/>
        </p:nvSpPr>
        <p:spPr>
          <a:xfrm>
            <a:off x="3543300" y="3187197"/>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E127BAE5-3771-3CD6-EF4D-F09F8A91D232}"/>
              </a:ext>
            </a:extLst>
          </p:cNvPr>
          <p:cNvSpPr/>
          <p:nvPr/>
        </p:nvSpPr>
        <p:spPr>
          <a:xfrm>
            <a:off x="7429500" y="315305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2E92DF14-B298-A4B7-E76C-D801E9C984E2}"/>
              </a:ext>
            </a:extLst>
          </p:cNvPr>
          <p:cNvSpPr/>
          <p:nvPr/>
        </p:nvSpPr>
        <p:spPr>
          <a:xfrm>
            <a:off x="228600" y="3200400"/>
            <a:ext cx="381000" cy="381000"/>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6AA9B09-E2C5-0690-7CB8-43D2EC25BFE2}"/>
              </a:ext>
            </a:extLst>
          </p:cNvPr>
          <p:cNvCxnSpPr>
            <a:cxnSpLocks/>
          </p:cNvCxnSpPr>
          <p:nvPr/>
        </p:nvCxnSpPr>
        <p:spPr>
          <a:xfrm>
            <a:off x="304800" y="2893318"/>
            <a:ext cx="3429000" cy="0"/>
          </a:xfrm>
          <a:prstGeom prst="straightConnector1">
            <a:avLst/>
          </a:prstGeom>
          <a:ln w="1174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68DD2C6-1452-BEBB-2A80-15AAD27F6C37}"/>
              </a:ext>
            </a:extLst>
          </p:cNvPr>
          <p:cNvCxnSpPr>
            <a:cxnSpLocks/>
          </p:cNvCxnSpPr>
          <p:nvPr/>
        </p:nvCxnSpPr>
        <p:spPr>
          <a:xfrm flipV="1">
            <a:off x="4754291" y="2908421"/>
            <a:ext cx="2840815" cy="34446"/>
          </a:xfrm>
          <a:prstGeom prst="straightConnector1">
            <a:avLst/>
          </a:prstGeom>
          <a:ln w="1174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6973310-56C6-DC8F-98EE-07C0FAA6FF16}"/>
              </a:ext>
            </a:extLst>
          </p:cNvPr>
          <p:cNvSpPr txBox="1"/>
          <p:nvPr/>
        </p:nvSpPr>
        <p:spPr>
          <a:xfrm>
            <a:off x="4904711" y="2573535"/>
            <a:ext cx="2524789" cy="738664"/>
          </a:xfrm>
          <a:prstGeom prst="rect">
            <a:avLst/>
          </a:prstGeom>
          <a:noFill/>
        </p:spPr>
        <p:txBody>
          <a:bodyPr wrap="square" rtlCol="0">
            <a:spAutoFit/>
          </a:bodyPr>
          <a:lstStyle/>
          <a:p>
            <a:pPr algn="ctr"/>
            <a:r>
              <a:rPr lang="en-US" sz="1400" dirty="0"/>
              <a:t>Stage 2 (Issuers voting)</a:t>
            </a:r>
          </a:p>
          <a:p>
            <a:pPr algn="ctr"/>
            <a:endParaRPr lang="en-US" sz="1400" dirty="0"/>
          </a:p>
          <a:p>
            <a:pPr algn="ctr"/>
            <a:r>
              <a:rPr lang="en-US" sz="1400" dirty="0"/>
              <a:t>28 days</a:t>
            </a:r>
          </a:p>
        </p:txBody>
      </p:sp>
      <p:sp>
        <p:nvSpPr>
          <p:cNvPr id="23" name="Callout: Line 22">
            <a:extLst>
              <a:ext uri="{FF2B5EF4-FFF2-40B4-BE49-F238E27FC236}">
                <a16:creationId xmlns:a16="http://schemas.microsoft.com/office/drawing/2014/main" id="{1D57CE1E-296D-BA19-21B6-ED4057241903}"/>
              </a:ext>
            </a:extLst>
          </p:cNvPr>
          <p:cNvSpPr/>
          <p:nvPr/>
        </p:nvSpPr>
        <p:spPr>
          <a:xfrm>
            <a:off x="7546821" y="4531997"/>
            <a:ext cx="1524000" cy="1127918"/>
          </a:xfrm>
          <a:prstGeom prst="borderCallout1">
            <a:avLst>
              <a:gd name="adj1" fmla="val -2445"/>
              <a:gd name="adj2" fmla="val 52350"/>
              <a:gd name="adj3" fmla="val -90204"/>
              <a:gd name="adj4" fmla="val 6040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3/14/2025</a:t>
            </a:r>
            <a:endParaRPr lang="en-US" dirty="0"/>
          </a:p>
          <a:p>
            <a:pPr algn="ctr"/>
            <a:r>
              <a:rPr lang="en-US" dirty="0"/>
              <a:t>Finalized PTNP by AID</a:t>
            </a:r>
          </a:p>
          <a:p>
            <a:pPr algn="ctr"/>
            <a:endParaRPr lang="en-US" dirty="0"/>
          </a:p>
        </p:txBody>
      </p:sp>
      <p:sp>
        <p:nvSpPr>
          <p:cNvPr id="27" name="Callout: Line 26">
            <a:extLst>
              <a:ext uri="{FF2B5EF4-FFF2-40B4-BE49-F238E27FC236}">
                <a16:creationId xmlns:a16="http://schemas.microsoft.com/office/drawing/2014/main" id="{274B3E0D-AE20-C483-15E4-90DDD82821A8}"/>
              </a:ext>
            </a:extLst>
          </p:cNvPr>
          <p:cNvSpPr/>
          <p:nvPr/>
        </p:nvSpPr>
        <p:spPr>
          <a:xfrm>
            <a:off x="6057900" y="4510881"/>
            <a:ext cx="1371600" cy="1127918"/>
          </a:xfrm>
          <a:prstGeom prst="borderCallout1">
            <a:avLst>
              <a:gd name="adj1" fmla="val -2445"/>
              <a:gd name="adj2" fmla="val 52350"/>
              <a:gd name="adj3" fmla="val -90393"/>
              <a:gd name="adj4" fmla="val 1079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2/28/2025 Votes from Issuers</a:t>
            </a:r>
          </a:p>
          <a:p>
            <a:pPr algn="ctr"/>
            <a:endParaRPr lang="en-US" dirty="0"/>
          </a:p>
        </p:txBody>
      </p:sp>
      <p:sp>
        <p:nvSpPr>
          <p:cNvPr id="29" name="Callout: Line 28">
            <a:extLst>
              <a:ext uri="{FF2B5EF4-FFF2-40B4-BE49-F238E27FC236}">
                <a16:creationId xmlns:a16="http://schemas.microsoft.com/office/drawing/2014/main" id="{34B17036-301C-7953-51EB-8B237F24B450}"/>
              </a:ext>
            </a:extLst>
          </p:cNvPr>
          <p:cNvSpPr/>
          <p:nvPr/>
        </p:nvSpPr>
        <p:spPr>
          <a:xfrm>
            <a:off x="3869784" y="4531996"/>
            <a:ext cx="1769015" cy="1106803"/>
          </a:xfrm>
          <a:prstGeom prst="borderCallout1">
            <a:avLst>
              <a:gd name="adj1" fmla="val -2445"/>
              <a:gd name="adj2" fmla="val 52350"/>
              <a:gd name="adj3" fmla="val -87254"/>
              <a:gd name="adj4" fmla="val 4896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1/31/2025</a:t>
            </a:r>
          </a:p>
          <a:p>
            <a:pPr algn="ctr"/>
            <a:r>
              <a:rPr lang="en-US" dirty="0"/>
              <a:t>Consolidated suggestions by AID</a:t>
            </a:r>
          </a:p>
        </p:txBody>
      </p:sp>
      <p:sp>
        <p:nvSpPr>
          <p:cNvPr id="30" name="Callout: Line 29">
            <a:extLst>
              <a:ext uri="{FF2B5EF4-FFF2-40B4-BE49-F238E27FC236}">
                <a16:creationId xmlns:a16="http://schemas.microsoft.com/office/drawing/2014/main" id="{3AEEF765-17F5-30C2-E778-4C5E4E8E1F6B}"/>
              </a:ext>
            </a:extLst>
          </p:cNvPr>
          <p:cNvSpPr/>
          <p:nvPr/>
        </p:nvSpPr>
        <p:spPr>
          <a:xfrm>
            <a:off x="42483" y="4510881"/>
            <a:ext cx="1371600" cy="1219196"/>
          </a:xfrm>
          <a:prstGeom prst="borderCallout1">
            <a:avLst>
              <a:gd name="adj1" fmla="val -2445"/>
              <a:gd name="adj2" fmla="val 52350"/>
              <a:gd name="adj3" fmla="val -80326"/>
              <a:gd name="adj4" fmla="val 3352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12/16/2024-Initial template published</a:t>
            </a:r>
          </a:p>
        </p:txBody>
      </p:sp>
      <p:sp>
        <p:nvSpPr>
          <p:cNvPr id="31" name="Callout: Line 30">
            <a:extLst>
              <a:ext uri="{FF2B5EF4-FFF2-40B4-BE49-F238E27FC236}">
                <a16:creationId xmlns:a16="http://schemas.microsoft.com/office/drawing/2014/main" id="{BBB4C2F5-08BA-E350-21C6-B0B34B25F0A0}"/>
              </a:ext>
            </a:extLst>
          </p:cNvPr>
          <p:cNvSpPr/>
          <p:nvPr/>
        </p:nvSpPr>
        <p:spPr>
          <a:xfrm>
            <a:off x="2025907" y="4498425"/>
            <a:ext cx="1371600" cy="1216927"/>
          </a:xfrm>
          <a:prstGeom prst="borderCallout1">
            <a:avLst>
              <a:gd name="adj1" fmla="val -2445"/>
              <a:gd name="adj2" fmla="val 52350"/>
              <a:gd name="adj3" fmla="val -79413"/>
              <a:gd name="adj4" fmla="val 11775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1/15/2025</a:t>
            </a:r>
          </a:p>
          <a:p>
            <a:pPr algn="ctr"/>
            <a:r>
              <a:rPr lang="en-US" dirty="0"/>
              <a:t>Add/Delete Suggestions from Issuer</a:t>
            </a:r>
          </a:p>
        </p:txBody>
      </p:sp>
      <p:sp>
        <p:nvSpPr>
          <p:cNvPr id="26" name="TextBox 25">
            <a:extLst>
              <a:ext uri="{FF2B5EF4-FFF2-40B4-BE49-F238E27FC236}">
                <a16:creationId xmlns:a16="http://schemas.microsoft.com/office/drawing/2014/main" id="{A76C3B9C-BA06-6C10-9D45-1B6B8F8A63F2}"/>
              </a:ext>
            </a:extLst>
          </p:cNvPr>
          <p:cNvSpPr txBox="1"/>
          <p:nvPr/>
        </p:nvSpPr>
        <p:spPr>
          <a:xfrm>
            <a:off x="563773" y="2537936"/>
            <a:ext cx="2955956" cy="738664"/>
          </a:xfrm>
          <a:prstGeom prst="rect">
            <a:avLst/>
          </a:prstGeom>
          <a:noFill/>
        </p:spPr>
        <p:txBody>
          <a:bodyPr wrap="square" rtlCol="0">
            <a:spAutoFit/>
          </a:bodyPr>
          <a:lstStyle/>
          <a:p>
            <a:pPr algn="ctr"/>
            <a:r>
              <a:rPr lang="en-US" sz="1400" dirty="0"/>
              <a:t>Stage 1 (Issuers suggesting changes)</a:t>
            </a:r>
          </a:p>
          <a:p>
            <a:pPr algn="ctr"/>
            <a:endParaRPr lang="en-US" sz="1400" dirty="0"/>
          </a:p>
          <a:p>
            <a:pPr algn="ctr"/>
            <a:r>
              <a:rPr lang="en-US" sz="1400" dirty="0"/>
              <a:t>30 days</a:t>
            </a:r>
          </a:p>
        </p:txBody>
      </p:sp>
      <p:cxnSp>
        <p:nvCxnSpPr>
          <p:cNvPr id="32" name="Straight Arrow Connector 31">
            <a:extLst>
              <a:ext uri="{FF2B5EF4-FFF2-40B4-BE49-F238E27FC236}">
                <a16:creationId xmlns:a16="http://schemas.microsoft.com/office/drawing/2014/main" id="{C2501176-1295-275D-15B6-F7D2339D2BF8}"/>
              </a:ext>
            </a:extLst>
          </p:cNvPr>
          <p:cNvCxnSpPr>
            <a:cxnSpLocks/>
          </p:cNvCxnSpPr>
          <p:nvPr/>
        </p:nvCxnSpPr>
        <p:spPr>
          <a:xfrm>
            <a:off x="3757193" y="2502921"/>
            <a:ext cx="999366" cy="9615"/>
          </a:xfrm>
          <a:prstGeom prst="straightConnector1">
            <a:avLst/>
          </a:prstGeom>
          <a:ln w="1174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54CEC1C-4B90-127D-669C-049BCE471EB2}"/>
              </a:ext>
            </a:extLst>
          </p:cNvPr>
          <p:cNvCxnSpPr>
            <a:cxnSpLocks/>
          </p:cNvCxnSpPr>
          <p:nvPr/>
        </p:nvCxnSpPr>
        <p:spPr>
          <a:xfrm>
            <a:off x="7546821" y="2511020"/>
            <a:ext cx="999366" cy="9615"/>
          </a:xfrm>
          <a:prstGeom prst="straightConnector1">
            <a:avLst/>
          </a:prstGeom>
          <a:ln w="1174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CC2CB8B-194D-2FCA-D204-954F7A492AAD}"/>
              </a:ext>
            </a:extLst>
          </p:cNvPr>
          <p:cNvSpPr txBox="1"/>
          <p:nvPr/>
        </p:nvSpPr>
        <p:spPr>
          <a:xfrm>
            <a:off x="3745496" y="2571214"/>
            <a:ext cx="933447" cy="307777"/>
          </a:xfrm>
          <a:prstGeom prst="rect">
            <a:avLst/>
          </a:prstGeom>
          <a:noFill/>
        </p:spPr>
        <p:txBody>
          <a:bodyPr wrap="square" rtlCol="0">
            <a:spAutoFit/>
          </a:bodyPr>
          <a:lstStyle/>
          <a:p>
            <a:r>
              <a:rPr lang="en-US" sz="1400" dirty="0"/>
              <a:t>16 days</a:t>
            </a:r>
          </a:p>
        </p:txBody>
      </p:sp>
      <p:sp>
        <p:nvSpPr>
          <p:cNvPr id="41" name="TextBox 40">
            <a:extLst>
              <a:ext uri="{FF2B5EF4-FFF2-40B4-BE49-F238E27FC236}">
                <a16:creationId xmlns:a16="http://schemas.microsoft.com/office/drawing/2014/main" id="{2FAAAA6B-B52E-FB99-F24D-36D30BD9088E}"/>
              </a:ext>
            </a:extLst>
          </p:cNvPr>
          <p:cNvSpPr txBox="1"/>
          <p:nvPr/>
        </p:nvSpPr>
        <p:spPr>
          <a:xfrm>
            <a:off x="7579780" y="2608583"/>
            <a:ext cx="933447" cy="307777"/>
          </a:xfrm>
          <a:prstGeom prst="rect">
            <a:avLst/>
          </a:prstGeom>
          <a:noFill/>
        </p:spPr>
        <p:txBody>
          <a:bodyPr wrap="square" rtlCol="0">
            <a:spAutoFit/>
          </a:bodyPr>
          <a:lstStyle/>
          <a:p>
            <a:r>
              <a:rPr lang="en-US" sz="1400" dirty="0"/>
              <a:t>14 days</a:t>
            </a:r>
          </a:p>
        </p:txBody>
      </p:sp>
      <p:sp>
        <p:nvSpPr>
          <p:cNvPr id="2" name="Callout: Line 1">
            <a:extLst>
              <a:ext uri="{FF2B5EF4-FFF2-40B4-BE49-F238E27FC236}">
                <a16:creationId xmlns:a16="http://schemas.microsoft.com/office/drawing/2014/main" id="{8C9DD7BA-301B-8EE4-E0D5-987CAF5E496F}"/>
              </a:ext>
            </a:extLst>
          </p:cNvPr>
          <p:cNvSpPr/>
          <p:nvPr/>
        </p:nvSpPr>
        <p:spPr>
          <a:xfrm>
            <a:off x="298200" y="1623151"/>
            <a:ext cx="1235988" cy="539651"/>
          </a:xfrm>
          <a:prstGeom prst="borderCallout1">
            <a:avLst>
              <a:gd name="adj1" fmla="val 101365"/>
              <a:gd name="adj2" fmla="val 49139"/>
              <a:gd name="adj3" fmla="val 303027"/>
              <a:gd name="adj4" fmla="val 1015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Issuers &amp; AID meet</a:t>
            </a:r>
          </a:p>
        </p:txBody>
      </p:sp>
      <p:sp>
        <p:nvSpPr>
          <p:cNvPr id="3" name="Oval 2">
            <a:extLst>
              <a:ext uri="{FF2B5EF4-FFF2-40B4-BE49-F238E27FC236}">
                <a16:creationId xmlns:a16="http://schemas.microsoft.com/office/drawing/2014/main" id="{C79A0E8D-7A8F-7106-A2D3-878E291851FC}"/>
              </a:ext>
            </a:extLst>
          </p:cNvPr>
          <p:cNvSpPr/>
          <p:nvPr/>
        </p:nvSpPr>
        <p:spPr>
          <a:xfrm>
            <a:off x="54230" y="1417637"/>
            <a:ext cx="1698370" cy="1044099"/>
          </a:xfrm>
          <a:prstGeom prst="ellipse">
            <a:avLst/>
          </a:prstGeom>
          <a:noFill/>
          <a:ln w="66675">
            <a:solidFill>
              <a:srgbClr val="68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6787"/>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82560-0791-D32D-B489-F0F9DDA538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8D7D1-B2C2-C0CA-431E-62689217F44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4625600-F3BB-6526-1F80-25F8D83B7860}"/>
              </a:ext>
            </a:extLst>
          </p:cNvPr>
          <p:cNvSpPr>
            <a:spLocks noGrp="1"/>
          </p:cNvSpPr>
          <p:nvPr>
            <p:ph idx="1"/>
          </p:nvPr>
        </p:nvSpPr>
        <p:spPr/>
        <p:txBody>
          <a:bodyPr>
            <a:normAutofit lnSpcReduction="10000"/>
          </a:bodyPr>
          <a:lstStyle/>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Introductions &amp; housekeeping.</a:t>
            </a:r>
          </a:p>
          <a:p>
            <a:pPr marL="342900" marR="0" lvl="0" indent="-342900">
              <a:lnSpc>
                <a:spcPct val="115000"/>
              </a:lnSpc>
              <a:spcBef>
                <a:spcPts val="0"/>
              </a:spcBef>
              <a:spcAft>
                <a:spcPts val="0"/>
              </a:spcAft>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Recap.</a:t>
            </a:r>
          </a:p>
          <a:p>
            <a:pPr>
              <a:lnSpc>
                <a:spcPct val="115000"/>
              </a:lnSpc>
              <a:spcBef>
                <a:spcPts val="0"/>
              </a:spcBef>
              <a:buFont typeface="+mj-lt"/>
              <a:buAutoNum type="arabicParenR"/>
            </a:pPr>
            <a:r>
              <a:rPr lang="en-US" kern="100" dirty="0">
                <a:solidFill>
                  <a:schemeClr val="bg1">
                    <a:lumMod val="50000"/>
                  </a:schemeClr>
                </a:solidFill>
                <a:latin typeface="Aptos Black" panose="020B0004020202020204" pitchFamily="34" charset="0"/>
                <a:cs typeface="Times New Roman" panose="02020603050405020304" pitchFamily="18" charset="0"/>
              </a:rPr>
              <a:t>Timeline Overview.</a:t>
            </a:r>
          </a:p>
          <a:p>
            <a:pPr marL="342900" marR="0" lvl="0" indent="-342900">
              <a:lnSpc>
                <a:spcPct val="115000"/>
              </a:lnSpc>
              <a:spcBef>
                <a:spcPts val="0"/>
              </a:spcBef>
              <a:spcAft>
                <a:spcPts val="0"/>
              </a:spcAft>
              <a:buFont typeface="+mj-lt"/>
              <a:buAutoNum type="arabicParenR"/>
            </a:pPr>
            <a:r>
              <a:rPr lang="en-US" kern="100" dirty="0">
                <a:latin typeface="Aptos Black" panose="020B0004020202020204" pitchFamily="34" charset="0"/>
                <a:cs typeface="Times New Roman" panose="02020603050405020304" pitchFamily="18" charset="0"/>
              </a:rPr>
              <a:t>Significant Operational Changes.</a:t>
            </a:r>
          </a:p>
          <a:p>
            <a:pPr marL="342900" marR="0" lvl="0" indent="-342900">
              <a:lnSpc>
                <a:spcPct val="115000"/>
              </a:lnSpc>
              <a:spcBef>
                <a:spcPts val="0"/>
              </a:spcBef>
              <a:spcAft>
                <a:spcPts val="0"/>
              </a:spcAft>
              <a:buFont typeface="+mj-lt"/>
              <a:buAutoNum type="arabicParenR"/>
            </a:pPr>
            <a:r>
              <a:rPr lang="en-US" kern="100" dirty="0">
                <a:latin typeface="Aptos Black" panose="020B0004020202020204" pitchFamily="34" charset="0"/>
                <a:cs typeface="Times New Roman" panose="02020603050405020304" pitchFamily="18" charset="0"/>
              </a:rPr>
              <a:t>PTNP significance will be felt earlier.</a:t>
            </a:r>
          </a:p>
          <a:p>
            <a:pPr>
              <a:lnSpc>
                <a:spcPct val="125000"/>
              </a:lnSpc>
              <a:spcBef>
                <a:spcPts val="0"/>
              </a:spcBef>
              <a:buFont typeface="+mj-lt"/>
              <a:buAutoNum type="arabicParenR"/>
            </a:pPr>
            <a:r>
              <a:rPr lang="en-US" kern="100" dirty="0">
                <a:latin typeface="Aptos Black" panose="020B0004020202020204" pitchFamily="34" charset="0"/>
                <a:cs typeface="Times New Roman" panose="02020603050405020304" pitchFamily="18" charset="0"/>
              </a:rPr>
              <a:t>Limitation of 10 provider locations.</a:t>
            </a:r>
          </a:p>
          <a:p>
            <a:pPr>
              <a:lnSpc>
                <a:spcPct val="125000"/>
              </a:lnSpc>
              <a:spcBef>
                <a:spcPts val="0"/>
              </a:spcBef>
              <a:buFont typeface="+mj-lt"/>
              <a:buAutoNum type="arabicParenR"/>
            </a:pPr>
            <a:r>
              <a:rPr lang="en-US" kern="100" dirty="0">
                <a:latin typeface="Aptos Black" panose="020B0004020202020204" pitchFamily="34" charset="0"/>
                <a:cs typeface="Times New Roman" panose="02020603050405020304" pitchFamily="18" charset="0"/>
              </a:rPr>
              <a:t>Address quality validation process.</a:t>
            </a:r>
          </a:p>
          <a:p>
            <a:pPr>
              <a:lnSpc>
                <a:spcPct val="125000"/>
              </a:lnSpc>
              <a:spcBef>
                <a:spcPts val="0"/>
              </a:spcBef>
              <a:buFont typeface="+mj-lt"/>
              <a:buAutoNum type="arabicParenR"/>
            </a:pPr>
            <a:r>
              <a:rPr lang="en-US" kern="100" dirty="0">
                <a:latin typeface="Aptos Black" panose="020B0004020202020204" pitchFamily="34" charset="0"/>
                <a:cs typeface="Times New Roman" panose="02020603050405020304" pitchFamily="18" charset="0"/>
              </a:rPr>
              <a:t>Justification template.</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Reviewing PTNP changes.</a:t>
            </a:r>
          </a:p>
          <a:p>
            <a:pPr marL="342900" marR="0" lvl="0" indent="-342900">
              <a:lnSpc>
                <a:spcPct val="115000"/>
              </a:lnSpc>
              <a:spcBef>
                <a:spcPts val="0"/>
              </a:spcBef>
              <a:spcAft>
                <a:spcPts val="800"/>
              </a:spcAft>
              <a:buFont typeface="+mj-lt"/>
              <a:buAutoNum type="arabicParenR"/>
            </a:pPr>
            <a:r>
              <a:rPr lang="en-US" kern="100" dirty="0">
                <a:solidFill>
                  <a:schemeClr val="bg1">
                    <a:lumMod val="50000"/>
                  </a:schemeClr>
                </a:solidFill>
                <a:effectLst/>
                <a:latin typeface="Aptos Black" panose="020B0004020202020204" pitchFamily="34" charset="0"/>
                <a:ea typeface="Aptos" panose="020B0004020202020204" pitchFamily="34" charset="0"/>
                <a:cs typeface="Times New Roman" panose="02020603050405020304" pitchFamily="18" charset="0"/>
              </a:rPr>
              <a:t>Questions.</a:t>
            </a:r>
          </a:p>
          <a:p>
            <a:pPr marL="457200" marR="0">
              <a:spcBef>
                <a:spcPts val="0"/>
              </a:spcBef>
              <a:spcAft>
                <a:spcPts val="0"/>
              </a:spcAft>
            </a:pPr>
            <a:endParaRPr lang="en-US" dirty="0"/>
          </a:p>
        </p:txBody>
      </p:sp>
      <p:sp>
        <p:nvSpPr>
          <p:cNvPr id="4" name="Slide Number Placeholder 3">
            <a:extLst>
              <a:ext uri="{FF2B5EF4-FFF2-40B4-BE49-F238E27FC236}">
                <a16:creationId xmlns:a16="http://schemas.microsoft.com/office/drawing/2014/main" id="{B448CD67-AEBB-67C2-0529-5A8166C3C736}"/>
              </a:ext>
            </a:extLst>
          </p:cNvPr>
          <p:cNvSpPr>
            <a:spLocks noGrp="1"/>
          </p:cNvSpPr>
          <p:nvPr>
            <p:ph type="sldNum" sz="quarter" idx="12"/>
          </p:nvPr>
        </p:nvSpPr>
        <p:spPr/>
        <p:txBody>
          <a:bodyPr/>
          <a:lstStyle/>
          <a:p>
            <a:fld id="{62DBCB69-547C-4F68-819F-474A80AB012D}" type="slidenum">
              <a:rPr lang="en-US" smtClean="0"/>
              <a:t>8</a:t>
            </a:fld>
            <a:endParaRPr lang="en-US"/>
          </a:p>
        </p:txBody>
      </p:sp>
    </p:spTree>
    <p:extLst>
      <p:ext uri="{BB962C8B-B14F-4D97-AF65-F5344CB8AC3E}">
        <p14:creationId xmlns:p14="http://schemas.microsoft.com/office/powerpoint/2010/main" val="2656916587"/>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D3E5-176A-4497-84C4-B31639E68728}"/>
              </a:ext>
            </a:extLst>
          </p:cNvPr>
          <p:cNvSpPr>
            <a:spLocks noGrp="1"/>
          </p:cNvSpPr>
          <p:nvPr>
            <p:ph type="title"/>
          </p:nvPr>
        </p:nvSpPr>
        <p:spPr/>
        <p:txBody>
          <a:bodyPr>
            <a:normAutofit/>
          </a:bodyPr>
          <a:lstStyle/>
          <a:p>
            <a:r>
              <a:rPr lang="en-US" dirty="0"/>
              <a:t>How it all works together </a:t>
            </a:r>
          </a:p>
        </p:txBody>
      </p:sp>
      <p:sp>
        <p:nvSpPr>
          <p:cNvPr id="3" name="Text Placeholder 2">
            <a:extLst>
              <a:ext uri="{FF2B5EF4-FFF2-40B4-BE49-F238E27FC236}">
                <a16:creationId xmlns:a16="http://schemas.microsoft.com/office/drawing/2014/main" id="{FB4C7E0C-ED56-4890-AB57-03BC79F2504A}"/>
              </a:ext>
            </a:extLst>
          </p:cNvPr>
          <p:cNvSpPr>
            <a:spLocks noGrp="1"/>
          </p:cNvSpPr>
          <p:nvPr>
            <p:ph type="body" idx="1"/>
          </p:nvPr>
        </p:nvSpPr>
        <p:spPr/>
        <p:txBody>
          <a:bodyPr/>
          <a:lstStyle/>
          <a:p>
            <a:r>
              <a:rPr lang="en-US" dirty="0"/>
              <a:t>Arkansas Network Adequacy Regulation</a:t>
            </a:r>
          </a:p>
        </p:txBody>
      </p:sp>
      <p:sp>
        <p:nvSpPr>
          <p:cNvPr id="4" name="Slide Number Placeholder 3">
            <a:extLst>
              <a:ext uri="{FF2B5EF4-FFF2-40B4-BE49-F238E27FC236}">
                <a16:creationId xmlns:a16="http://schemas.microsoft.com/office/drawing/2014/main" id="{638F7698-2843-405D-8959-F5FBC101A72C}"/>
              </a:ext>
            </a:extLst>
          </p:cNvPr>
          <p:cNvSpPr>
            <a:spLocks noGrp="1"/>
          </p:cNvSpPr>
          <p:nvPr>
            <p:ph type="sldNum" sz="quarter" idx="12"/>
          </p:nvPr>
        </p:nvSpPr>
        <p:spPr/>
        <p:txBody>
          <a:bodyPr/>
          <a:lstStyle/>
          <a:p>
            <a:fld id="{62DBCB69-547C-4F68-819F-474A80AB012D}" type="slidenum">
              <a:rPr lang="en-US" smtClean="0"/>
              <a:t>9</a:t>
            </a:fld>
            <a:endParaRPr lang="en-US"/>
          </a:p>
        </p:txBody>
      </p:sp>
    </p:spTree>
    <p:extLst>
      <p:ext uri="{BB962C8B-B14F-4D97-AF65-F5344CB8AC3E}">
        <p14:creationId xmlns:p14="http://schemas.microsoft.com/office/powerpoint/2010/main" val="311239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AA137C9-33A7-47F0-B147-C231A3480165}">
  <ds:schemaRefs>
    <ds:schemaRef ds:uri="ESRI.ArcGIS.Mapping.OfficeIntegration.PowerPointInfo"/>
  </ds:schemaRefs>
</ds:datastoreItem>
</file>

<file path=customXml/itemProps10.xml><?xml version="1.0" encoding="utf-8"?>
<ds:datastoreItem xmlns:ds="http://schemas.openxmlformats.org/officeDocument/2006/customXml" ds:itemID="{CABD4A5E-A831-4E26-8EE1-A0B2F00CFE4D}">
  <ds:schemaRefs>
    <ds:schemaRef ds:uri="ESRI.ArcGIS.Mapping.OfficeIntegration.PowerPointInfo"/>
  </ds:schemaRefs>
</ds:datastoreItem>
</file>

<file path=customXml/itemProps11.xml><?xml version="1.0" encoding="utf-8"?>
<ds:datastoreItem xmlns:ds="http://schemas.openxmlformats.org/officeDocument/2006/customXml" ds:itemID="{D6069CE5-21BD-4881-9056-23C1A6B18790}">
  <ds:schemaRefs>
    <ds:schemaRef ds:uri="ESRI.ArcGIS.Mapping.OfficeIntegration.PowerPointInfo"/>
  </ds:schemaRefs>
</ds:datastoreItem>
</file>

<file path=customXml/itemProps12.xml><?xml version="1.0" encoding="utf-8"?>
<ds:datastoreItem xmlns:ds="http://schemas.openxmlformats.org/officeDocument/2006/customXml" ds:itemID="{91BBF9B5-E37A-4533-9F43-2DDD35FB1472}">
  <ds:schemaRefs>
    <ds:schemaRef ds:uri="ESRI.ArcGIS.Mapping.OfficeIntegration.PowerPointInfo"/>
  </ds:schemaRefs>
</ds:datastoreItem>
</file>

<file path=customXml/itemProps13.xml><?xml version="1.0" encoding="utf-8"?>
<ds:datastoreItem xmlns:ds="http://schemas.openxmlformats.org/officeDocument/2006/customXml" ds:itemID="{D922D6D7-28C9-4068-A8A6-EC76DA22156D}">
  <ds:schemaRefs>
    <ds:schemaRef ds:uri="ESRI.ArcGIS.Mapping.OfficeIntegration.PowerPointInfo"/>
  </ds:schemaRefs>
</ds:datastoreItem>
</file>

<file path=customXml/itemProps14.xml><?xml version="1.0" encoding="utf-8"?>
<ds:datastoreItem xmlns:ds="http://schemas.openxmlformats.org/officeDocument/2006/customXml" ds:itemID="{E86D92FA-9CBB-4678-AC3A-C5B1AF82A090}">
  <ds:schemaRefs>
    <ds:schemaRef ds:uri="ESRI.ArcGIS.Mapping.OfficeIntegration.PowerPointInfo"/>
  </ds:schemaRefs>
</ds:datastoreItem>
</file>

<file path=customXml/itemProps15.xml><?xml version="1.0" encoding="utf-8"?>
<ds:datastoreItem xmlns:ds="http://schemas.openxmlformats.org/officeDocument/2006/customXml" ds:itemID="{F366BFF3-1FE6-4E77-9FE0-3DC14DFE7025}">
  <ds:schemaRefs>
    <ds:schemaRef ds:uri="ESRI.ArcGIS.Mapping.OfficeIntegration.PowerPointInfo"/>
  </ds:schemaRefs>
</ds:datastoreItem>
</file>

<file path=customXml/itemProps16.xml><?xml version="1.0" encoding="utf-8"?>
<ds:datastoreItem xmlns:ds="http://schemas.openxmlformats.org/officeDocument/2006/customXml" ds:itemID="{550CA433-AEC3-46F3-9271-A6557C41FE93}">
  <ds:schemaRefs>
    <ds:schemaRef ds:uri="ESRI.ArcGIS.Mapping.OfficeIntegration.PowerPointInfo"/>
  </ds:schemaRefs>
</ds:datastoreItem>
</file>

<file path=customXml/itemProps17.xml><?xml version="1.0" encoding="utf-8"?>
<ds:datastoreItem xmlns:ds="http://schemas.openxmlformats.org/officeDocument/2006/customXml" ds:itemID="{37502117-3BCD-45FC-B91B-364A8FB28903}">
  <ds:schemaRefs>
    <ds:schemaRef ds:uri="ESRI.ArcGIS.Mapping.OfficeIntegration.PowerPointInfo"/>
  </ds:schemaRefs>
</ds:datastoreItem>
</file>

<file path=customXml/itemProps18.xml><?xml version="1.0" encoding="utf-8"?>
<ds:datastoreItem xmlns:ds="http://schemas.openxmlformats.org/officeDocument/2006/customXml" ds:itemID="{F9AD0B84-F323-4A0B-9713-7F72FB287D1C}">
  <ds:schemaRefs>
    <ds:schemaRef ds:uri="ESRI.ArcGIS.Mapping.OfficeIntegration.PowerPointInfo"/>
  </ds:schemaRefs>
</ds:datastoreItem>
</file>

<file path=customXml/itemProps19.xml><?xml version="1.0" encoding="utf-8"?>
<ds:datastoreItem xmlns:ds="http://schemas.openxmlformats.org/officeDocument/2006/customXml" ds:itemID="{3A0D8692-2649-40EC-B832-D4E6B9AD925B}">
  <ds:schemaRefs>
    <ds:schemaRef ds:uri="ESRI.ArcGIS.Mapping.OfficeIntegration.PowerPointInfo"/>
  </ds:schemaRefs>
</ds:datastoreItem>
</file>

<file path=customXml/itemProps2.xml><?xml version="1.0" encoding="utf-8"?>
<ds:datastoreItem xmlns:ds="http://schemas.openxmlformats.org/officeDocument/2006/customXml" ds:itemID="{5DE02177-8863-407D-93F4-B204AD7542C6}">
  <ds:schemaRefs>
    <ds:schemaRef ds:uri="ESRI.ArcGIS.Mapping.OfficeIntegration.PowerPointInfo"/>
  </ds:schemaRefs>
</ds:datastoreItem>
</file>

<file path=customXml/itemProps20.xml><?xml version="1.0" encoding="utf-8"?>
<ds:datastoreItem xmlns:ds="http://schemas.openxmlformats.org/officeDocument/2006/customXml" ds:itemID="{9EDBD9C2-8A96-4F0D-B62F-31CA39B65FCD}">
  <ds:schemaRefs>
    <ds:schemaRef ds:uri="ESRI.ArcGIS.Mapping.OfficeIntegration.PowerPointInfo"/>
  </ds:schemaRefs>
</ds:datastoreItem>
</file>

<file path=customXml/itemProps21.xml><?xml version="1.0" encoding="utf-8"?>
<ds:datastoreItem xmlns:ds="http://schemas.openxmlformats.org/officeDocument/2006/customXml" ds:itemID="{9D72A713-0A4D-49B2-B7D3-8F8DF7E2A46E}">
  <ds:schemaRefs>
    <ds:schemaRef ds:uri="ESRI.ArcGIS.Mapping.OfficeIntegration.PowerPointInfo"/>
  </ds:schemaRefs>
</ds:datastoreItem>
</file>

<file path=customXml/itemProps22.xml><?xml version="1.0" encoding="utf-8"?>
<ds:datastoreItem xmlns:ds="http://schemas.openxmlformats.org/officeDocument/2006/customXml" ds:itemID="{91B31011-3D92-4A20-9D93-AB76F5EEF3D9}">
  <ds:schemaRefs>
    <ds:schemaRef ds:uri="ESRI.ArcGIS.Mapping.OfficeIntegration.PowerPointInfo"/>
  </ds:schemaRefs>
</ds:datastoreItem>
</file>

<file path=customXml/itemProps23.xml><?xml version="1.0" encoding="utf-8"?>
<ds:datastoreItem xmlns:ds="http://schemas.openxmlformats.org/officeDocument/2006/customXml" ds:itemID="{FAFB21FD-BD6C-4FA2-AE1F-107996CF387B}">
  <ds:schemaRefs>
    <ds:schemaRef ds:uri="ESRI.ArcGIS.Mapping.OfficeIntegration.PowerPointInfo"/>
  </ds:schemaRefs>
</ds:datastoreItem>
</file>

<file path=customXml/itemProps24.xml><?xml version="1.0" encoding="utf-8"?>
<ds:datastoreItem xmlns:ds="http://schemas.openxmlformats.org/officeDocument/2006/customXml" ds:itemID="{4CBF4582-CFC1-4B17-B83C-9603953ABC6F}">
  <ds:schemaRefs>
    <ds:schemaRef ds:uri="ESRI.ArcGIS.Mapping.OfficeIntegration.PowerPointInfo"/>
  </ds:schemaRefs>
</ds:datastoreItem>
</file>

<file path=customXml/itemProps25.xml><?xml version="1.0" encoding="utf-8"?>
<ds:datastoreItem xmlns:ds="http://schemas.openxmlformats.org/officeDocument/2006/customXml" ds:itemID="{E9F95B62-81B8-4FB4-9A20-969FCC63BD6A}">
  <ds:schemaRefs>
    <ds:schemaRef ds:uri="ESRI.ArcGIS.Mapping.OfficeIntegration.PowerPointInfo"/>
  </ds:schemaRefs>
</ds:datastoreItem>
</file>

<file path=customXml/itemProps26.xml><?xml version="1.0" encoding="utf-8"?>
<ds:datastoreItem xmlns:ds="http://schemas.openxmlformats.org/officeDocument/2006/customXml" ds:itemID="{B70C02D5-80E2-4387-97D3-4177C9B18062}">
  <ds:schemaRefs>
    <ds:schemaRef ds:uri="ESRI.ArcGIS.Mapping.OfficeIntegration.PowerPointInfo"/>
  </ds:schemaRefs>
</ds:datastoreItem>
</file>

<file path=customXml/itemProps27.xml><?xml version="1.0" encoding="utf-8"?>
<ds:datastoreItem xmlns:ds="http://schemas.openxmlformats.org/officeDocument/2006/customXml" ds:itemID="{95873621-DB13-41FD-A09C-68FF686309ED}">
  <ds:schemaRefs>
    <ds:schemaRef ds:uri="ESRI.ArcGIS.Mapping.OfficeIntegration.PowerPointInfo"/>
  </ds:schemaRefs>
</ds:datastoreItem>
</file>

<file path=customXml/itemProps28.xml><?xml version="1.0" encoding="utf-8"?>
<ds:datastoreItem xmlns:ds="http://schemas.openxmlformats.org/officeDocument/2006/customXml" ds:itemID="{605556FE-5CE3-4D51-8784-C7C80D74557A}">
  <ds:schemaRefs>
    <ds:schemaRef ds:uri="ESRI.ArcGIS.Mapping.OfficeIntegration.PowerPointInfo"/>
  </ds:schemaRefs>
</ds:datastoreItem>
</file>

<file path=customXml/itemProps29.xml><?xml version="1.0" encoding="utf-8"?>
<ds:datastoreItem xmlns:ds="http://schemas.openxmlformats.org/officeDocument/2006/customXml" ds:itemID="{35CAAE20-C085-4ABD-B32B-3C33486494FB}">
  <ds:schemaRefs>
    <ds:schemaRef ds:uri="ESRI.ArcGIS.Mapping.OfficeIntegration.PowerPointInfo"/>
  </ds:schemaRefs>
</ds:datastoreItem>
</file>

<file path=customXml/itemProps3.xml><?xml version="1.0" encoding="utf-8"?>
<ds:datastoreItem xmlns:ds="http://schemas.openxmlformats.org/officeDocument/2006/customXml" ds:itemID="{AF831A09-6B1D-4A0A-A526-D426961D6148}">
  <ds:schemaRefs>
    <ds:schemaRef ds:uri="ESRI.ArcGIS.Mapping.OfficeIntegration.PowerPointInfo"/>
  </ds:schemaRefs>
</ds:datastoreItem>
</file>

<file path=customXml/itemProps30.xml><?xml version="1.0" encoding="utf-8"?>
<ds:datastoreItem xmlns:ds="http://schemas.openxmlformats.org/officeDocument/2006/customXml" ds:itemID="{3105B6F7-3C68-4733-87F8-CD8B32F8C321}">
  <ds:schemaRefs>
    <ds:schemaRef ds:uri="ESRI.ArcGIS.Mapping.OfficeIntegration.PowerPointInfo"/>
  </ds:schemaRefs>
</ds:datastoreItem>
</file>

<file path=customXml/itemProps31.xml><?xml version="1.0" encoding="utf-8"?>
<ds:datastoreItem xmlns:ds="http://schemas.openxmlformats.org/officeDocument/2006/customXml" ds:itemID="{E3492DE6-78CB-4BC6-85F0-92D5C03E1857}">
  <ds:schemaRefs>
    <ds:schemaRef ds:uri="ESRI.ArcGIS.Mapping.OfficeIntegration.PowerPointInfo"/>
  </ds:schemaRefs>
</ds:datastoreItem>
</file>

<file path=customXml/itemProps32.xml><?xml version="1.0" encoding="utf-8"?>
<ds:datastoreItem xmlns:ds="http://schemas.openxmlformats.org/officeDocument/2006/customXml" ds:itemID="{8E126224-C7BA-4FAA-B5DE-681B7FCE125A}">
  <ds:schemaRefs>
    <ds:schemaRef ds:uri="ESRI.ArcGIS.Mapping.OfficeIntegration.PowerPointInfo"/>
  </ds:schemaRefs>
</ds:datastoreItem>
</file>

<file path=customXml/itemProps33.xml><?xml version="1.0" encoding="utf-8"?>
<ds:datastoreItem xmlns:ds="http://schemas.openxmlformats.org/officeDocument/2006/customXml" ds:itemID="{A29910A5-C782-4C67-A4C8-18A7A1A2B60F}">
  <ds:schemaRefs>
    <ds:schemaRef ds:uri="ESRI.ArcGIS.Mapping.OfficeIntegration.PowerPointInfo"/>
  </ds:schemaRefs>
</ds:datastoreItem>
</file>

<file path=customXml/itemProps34.xml><?xml version="1.0" encoding="utf-8"?>
<ds:datastoreItem xmlns:ds="http://schemas.openxmlformats.org/officeDocument/2006/customXml" ds:itemID="{158A8D8A-63E9-4217-8724-FBB95D2C736C}">
  <ds:schemaRefs>
    <ds:schemaRef ds:uri="ESRI.ArcGIS.Mapping.OfficeIntegration.PowerPointInfo"/>
  </ds:schemaRefs>
</ds:datastoreItem>
</file>

<file path=customXml/itemProps35.xml><?xml version="1.0" encoding="utf-8"?>
<ds:datastoreItem xmlns:ds="http://schemas.openxmlformats.org/officeDocument/2006/customXml" ds:itemID="{F8B80AC9-DA73-405B-B2A9-DA4874E6A5B8}">
  <ds:schemaRefs>
    <ds:schemaRef ds:uri="ESRI.ArcGIS.Mapping.OfficeIntegration.PowerPointInfo"/>
  </ds:schemaRefs>
</ds:datastoreItem>
</file>

<file path=customXml/itemProps36.xml><?xml version="1.0" encoding="utf-8"?>
<ds:datastoreItem xmlns:ds="http://schemas.openxmlformats.org/officeDocument/2006/customXml" ds:itemID="{C160EDF1-9165-4A2D-8933-66EFB55E81BF}">
  <ds:schemaRefs>
    <ds:schemaRef ds:uri="ESRI.ArcGIS.Mapping.OfficeIntegration.PowerPointInfo"/>
  </ds:schemaRefs>
</ds:datastoreItem>
</file>

<file path=customXml/itemProps37.xml><?xml version="1.0" encoding="utf-8"?>
<ds:datastoreItem xmlns:ds="http://schemas.openxmlformats.org/officeDocument/2006/customXml" ds:itemID="{B7CD3A49-1AED-462A-8645-6230C5D967B2}">
  <ds:schemaRefs>
    <ds:schemaRef ds:uri="ESRI.ArcGIS.Mapping.OfficeIntegration.PowerPointInfo"/>
  </ds:schemaRefs>
</ds:datastoreItem>
</file>

<file path=customXml/itemProps38.xml><?xml version="1.0" encoding="utf-8"?>
<ds:datastoreItem xmlns:ds="http://schemas.openxmlformats.org/officeDocument/2006/customXml" ds:itemID="{B82FE97F-C7E9-435D-B411-6B9D033D1100}">
  <ds:schemaRefs>
    <ds:schemaRef ds:uri="ESRI.ArcGIS.Mapping.OfficeIntegration.PowerPointInfo"/>
  </ds:schemaRefs>
</ds:datastoreItem>
</file>

<file path=customXml/itemProps39.xml><?xml version="1.0" encoding="utf-8"?>
<ds:datastoreItem xmlns:ds="http://schemas.openxmlformats.org/officeDocument/2006/customXml" ds:itemID="{429EB51B-774E-4865-ACD3-E3CD48F38FE4}">
  <ds:schemaRefs>
    <ds:schemaRef ds:uri="ESRI.ArcGIS.Mapping.OfficeIntegration.PowerPointInfo"/>
  </ds:schemaRefs>
</ds:datastoreItem>
</file>

<file path=customXml/itemProps4.xml><?xml version="1.0" encoding="utf-8"?>
<ds:datastoreItem xmlns:ds="http://schemas.openxmlformats.org/officeDocument/2006/customXml" ds:itemID="{172EA25B-E45A-4898-89BA-EFBD746A89A6}">
  <ds:schemaRefs>
    <ds:schemaRef ds:uri="ESRI.ArcGIS.Mapping.OfficeIntegration.PowerPointInfo"/>
  </ds:schemaRefs>
</ds:datastoreItem>
</file>

<file path=customXml/itemProps40.xml><?xml version="1.0" encoding="utf-8"?>
<ds:datastoreItem xmlns:ds="http://schemas.openxmlformats.org/officeDocument/2006/customXml" ds:itemID="{82366CA7-A48A-4DB4-BB6F-EDAD40B85355}">
  <ds:schemaRefs>
    <ds:schemaRef ds:uri="ESRI.ArcGIS.Mapping.OfficeIntegration.PowerPointInfo"/>
  </ds:schemaRefs>
</ds:datastoreItem>
</file>

<file path=customXml/itemProps41.xml><?xml version="1.0" encoding="utf-8"?>
<ds:datastoreItem xmlns:ds="http://schemas.openxmlformats.org/officeDocument/2006/customXml" ds:itemID="{9CEB5DD0-E47E-46F2-95A3-4F7A5AB877FC}">
  <ds:schemaRefs>
    <ds:schemaRef ds:uri="ESRI.ArcGIS.Mapping.OfficeIntegration.PowerPointInfo"/>
  </ds:schemaRefs>
</ds:datastoreItem>
</file>

<file path=customXml/itemProps42.xml><?xml version="1.0" encoding="utf-8"?>
<ds:datastoreItem xmlns:ds="http://schemas.openxmlformats.org/officeDocument/2006/customXml" ds:itemID="{96C17A44-0E3D-49AF-9820-3570B3284BC3}">
  <ds:schemaRefs>
    <ds:schemaRef ds:uri="ESRI.ArcGIS.Mapping.OfficeIntegration.PowerPointInfo"/>
  </ds:schemaRefs>
</ds:datastoreItem>
</file>

<file path=customXml/itemProps43.xml><?xml version="1.0" encoding="utf-8"?>
<ds:datastoreItem xmlns:ds="http://schemas.openxmlformats.org/officeDocument/2006/customXml" ds:itemID="{7E9EE3FB-0A9D-46C9-960D-9551BF84DDAE}">
  <ds:schemaRefs>
    <ds:schemaRef ds:uri="ESRI.ArcGIS.Mapping.OfficeIntegration.PowerPointInfo"/>
  </ds:schemaRefs>
</ds:datastoreItem>
</file>

<file path=customXml/itemProps44.xml><?xml version="1.0" encoding="utf-8"?>
<ds:datastoreItem xmlns:ds="http://schemas.openxmlformats.org/officeDocument/2006/customXml" ds:itemID="{16BCF4E6-339C-4120-9B44-842F5B677EC2}">
  <ds:schemaRefs>
    <ds:schemaRef ds:uri="ESRI.ArcGIS.Mapping.OfficeIntegration.PowerPointInfo"/>
  </ds:schemaRefs>
</ds:datastoreItem>
</file>

<file path=customXml/itemProps45.xml><?xml version="1.0" encoding="utf-8"?>
<ds:datastoreItem xmlns:ds="http://schemas.openxmlformats.org/officeDocument/2006/customXml" ds:itemID="{05638F46-36AD-4967-93B2-D5AD2D67BDBD}">
  <ds:schemaRefs>
    <ds:schemaRef ds:uri="ESRI.ArcGIS.Mapping.OfficeIntegration.PowerPointInfo"/>
  </ds:schemaRefs>
</ds:datastoreItem>
</file>

<file path=customXml/itemProps46.xml><?xml version="1.0" encoding="utf-8"?>
<ds:datastoreItem xmlns:ds="http://schemas.openxmlformats.org/officeDocument/2006/customXml" ds:itemID="{2AD8B1EA-AA28-4B6F-A3BB-588C6DE307D1}">
  <ds:schemaRefs>
    <ds:schemaRef ds:uri="ESRI.ArcGIS.Mapping.OfficeIntegration.PowerPointInfo"/>
  </ds:schemaRefs>
</ds:datastoreItem>
</file>

<file path=customXml/itemProps47.xml><?xml version="1.0" encoding="utf-8"?>
<ds:datastoreItem xmlns:ds="http://schemas.openxmlformats.org/officeDocument/2006/customXml" ds:itemID="{F29A557C-EF3B-44D0-8B1A-32D8543A21BE}">
  <ds:schemaRefs>
    <ds:schemaRef ds:uri="ESRI.ArcGIS.Mapping.OfficeIntegration.PowerPointInfo"/>
  </ds:schemaRefs>
</ds:datastoreItem>
</file>

<file path=customXml/itemProps48.xml><?xml version="1.0" encoding="utf-8"?>
<ds:datastoreItem xmlns:ds="http://schemas.openxmlformats.org/officeDocument/2006/customXml" ds:itemID="{D913C42E-B07E-4B88-B472-B1AEB6848701}">
  <ds:schemaRefs>
    <ds:schemaRef ds:uri="ESRI.ArcGIS.Mapping.OfficeIntegration.PowerPointInfo"/>
  </ds:schemaRefs>
</ds:datastoreItem>
</file>

<file path=customXml/itemProps49.xml><?xml version="1.0" encoding="utf-8"?>
<ds:datastoreItem xmlns:ds="http://schemas.openxmlformats.org/officeDocument/2006/customXml" ds:itemID="{95FEEAE5-1A4B-4991-A106-7315E5FD6E56}">
  <ds:schemaRefs>
    <ds:schemaRef ds:uri="ESRI.ArcGIS.Mapping.OfficeIntegration.PowerPointInfo"/>
  </ds:schemaRefs>
</ds:datastoreItem>
</file>

<file path=customXml/itemProps5.xml><?xml version="1.0" encoding="utf-8"?>
<ds:datastoreItem xmlns:ds="http://schemas.openxmlformats.org/officeDocument/2006/customXml" ds:itemID="{CA035353-C76C-4F57-8D0B-F7D54DF6BFF4}">
  <ds:schemaRefs>
    <ds:schemaRef ds:uri="ESRI.ArcGIS.Mapping.OfficeIntegration.PowerPointInfo"/>
  </ds:schemaRefs>
</ds:datastoreItem>
</file>

<file path=customXml/itemProps50.xml><?xml version="1.0" encoding="utf-8"?>
<ds:datastoreItem xmlns:ds="http://schemas.openxmlformats.org/officeDocument/2006/customXml" ds:itemID="{08063CDA-5CA9-4881-B0A3-A534ACC45DD7}">
  <ds:schemaRefs>
    <ds:schemaRef ds:uri="ESRI.ArcGIS.Mapping.OfficeIntegration.PowerPointInfo"/>
  </ds:schemaRefs>
</ds:datastoreItem>
</file>

<file path=customXml/itemProps51.xml><?xml version="1.0" encoding="utf-8"?>
<ds:datastoreItem xmlns:ds="http://schemas.openxmlformats.org/officeDocument/2006/customXml" ds:itemID="{91CE6CE1-D3F5-4413-8145-0DA4EA649BB6}">
  <ds:schemaRefs>
    <ds:schemaRef ds:uri="ESRI.ArcGIS.Mapping.OfficeIntegration.PowerPointInfo"/>
  </ds:schemaRefs>
</ds:datastoreItem>
</file>

<file path=customXml/itemProps52.xml><?xml version="1.0" encoding="utf-8"?>
<ds:datastoreItem xmlns:ds="http://schemas.openxmlformats.org/officeDocument/2006/customXml" ds:itemID="{85CDE69E-E28E-405C-B316-EE9A1D644DB1}">
  <ds:schemaRefs>
    <ds:schemaRef ds:uri="ESRI.ArcGIS.Mapping.OfficeIntegration.PowerPointInfo"/>
  </ds:schemaRefs>
</ds:datastoreItem>
</file>

<file path=customXml/itemProps53.xml><?xml version="1.0" encoding="utf-8"?>
<ds:datastoreItem xmlns:ds="http://schemas.openxmlformats.org/officeDocument/2006/customXml" ds:itemID="{2F551329-C669-4800-BA74-537DDAEB18CC}">
  <ds:schemaRefs>
    <ds:schemaRef ds:uri="ESRI.ArcGIS.Mapping.OfficeIntegration.PowerPointInfo"/>
  </ds:schemaRefs>
</ds:datastoreItem>
</file>

<file path=customXml/itemProps54.xml><?xml version="1.0" encoding="utf-8"?>
<ds:datastoreItem xmlns:ds="http://schemas.openxmlformats.org/officeDocument/2006/customXml" ds:itemID="{4B9DAB50-2208-444F-9F2B-EAD72B657EEB}">
  <ds:schemaRefs>
    <ds:schemaRef ds:uri="ESRI.ArcGIS.Mapping.OfficeIntegration.PowerPointInfo"/>
  </ds:schemaRefs>
</ds:datastoreItem>
</file>

<file path=customXml/itemProps55.xml><?xml version="1.0" encoding="utf-8"?>
<ds:datastoreItem xmlns:ds="http://schemas.openxmlformats.org/officeDocument/2006/customXml" ds:itemID="{C9F9FBE7-1E8C-4ED5-9A7E-8BC5013C73AF}">
  <ds:schemaRefs>
    <ds:schemaRef ds:uri="ESRI.ArcGIS.Mapping.OfficeIntegration.PowerPointInfo"/>
  </ds:schemaRefs>
</ds:datastoreItem>
</file>

<file path=customXml/itemProps56.xml><?xml version="1.0" encoding="utf-8"?>
<ds:datastoreItem xmlns:ds="http://schemas.openxmlformats.org/officeDocument/2006/customXml" ds:itemID="{8611D0DA-7671-49DD-993F-75F9177E8C47}">
  <ds:schemaRefs>
    <ds:schemaRef ds:uri="ESRI.ArcGIS.Mapping.OfficeIntegration.PowerPointInfo"/>
  </ds:schemaRefs>
</ds:datastoreItem>
</file>

<file path=customXml/itemProps57.xml><?xml version="1.0" encoding="utf-8"?>
<ds:datastoreItem xmlns:ds="http://schemas.openxmlformats.org/officeDocument/2006/customXml" ds:itemID="{51810C8C-EAB8-4673-B384-9B3497953FEA}">
  <ds:schemaRefs>
    <ds:schemaRef ds:uri="ESRI.ArcGIS.Mapping.OfficeIntegration.PowerPointInfo"/>
  </ds:schemaRefs>
</ds:datastoreItem>
</file>

<file path=customXml/itemProps58.xml><?xml version="1.0" encoding="utf-8"?>
<ds:datastoreItem xmlns:ds="http://schemas.openxmlformats.org/officeDocument/2006/customXml" ds:itemID="{B8CCCA3B-599B-4D67-A245-E066C4A570A0}">
  <ds:schemaRefs>
    <ds:schemaRef ds:uri="ESRI.ArcGIS.Mapping.OfficeIntegration.PowerPointInfo"/>
  </ds:schemaRefs>
</ds:datastoreItem>
</file>

<file path=customXml/itemProps59.xml><?xml version="1.0" encoding="utf-8"?>
<ds:datastoreItem xmlns:ds="http://schemas.openxmlformats.org/officeDocument/2006/customXml" ds:itemID="{4DA46F9D-B17D-4271-B6F1-10E9879D8E29}">
  <ds:schemaRefs>
    <ds:schemaRef ds:uri="ESRI.ArcGIS.Mapping.OfficeIntegration.PowerPointInfo"/>
  </ds:schemaRefs>
</ds:datastoreItem>
</file>

<file path=customXml/itemProps6.xml><?xml version="1.0" encoding="utf-8"?>
<ds:datastoreItem xmlns:ds="http://schemas.openxmlformats.org/officeDocument/2006/customXml" ds:itemID="{62F42BF9-6462-4B91-A4EE-2304701BA48D}">
  <ds:schemaRefs>
    <ds:schemaRef ds:uri="ESRI.ArcGIS.Mapping.OfficeIntegration.PowerPointInfo"/>
  </ds:schemaRefs>
</ds:datastoreItem>
</file>

<file path=customXml/itemProps60.xml><?xml version="1.0" encoding="utf-8"?>
<ds:datastoreItem xmlns:ds="http://schemas.openxmlformats.org/officeDocument/2006/customXml" ds:itemID="{452C9B5A-41A6-47A1-9D8D-28939F55A4A3}">
  <ds:schemaRefs>
    <ds:schemaRef ds:uri="ESRI.ArcGIS.Mapping.OfficeIntegration.PowerPointInfo"/>
  </ds:schemaRefs>
</ds:datastoreItem>
</file>

<file path=customXml/itemProps61.xml><?xml version="1.0" encoding="utf-8"?>
<ds:datastoreItem xmlns:ds="http://schemas.openxmlformats.org/officeDocument/2006/customXml" ds:itemID="{0EDC2E25-8DE5-4BFE-A530-60F82B98EA72}">
  <ds:schemaRefs>
    <ds:schemaRef ds:uri="ESRI.ArcGIS.Mapping.OfficeIntegration.PowerPointInfo"/>
  </ds:schemaRefs>
</ds:datastoreItem>
</file>

<file path=customXml/itemProps62.xml><?xml version="1.0" encoding="utf-8"?>
<ds:datastoreItem xmlns:ds="http://schemas.openxmlformats.org/officeDocument/2006/customXml" ds:itemID="{75F5E040-A717-4034-8E0E-C42F9EDE516F}">
  <ds:schemaRefs>
    <ds:schemaRef ds:uri="ESRI.ArcGIS.Mapping.OfficeIntegration.PowerPointInfo"/>
  </ds:schemaRefs>
</ds:datastoreItem>
</file>

<file path=customXml/itemProps63.xml><?xml version="1.0" encoding="utf-8"?>
<ds:datastoreItem xmlns:ds="http://schemas.openxmlformats.org/officeDocument/2006/customXml" ds:itemID="{2B5E6B9D-9E3A-436F-803C-E5EDE4F70468}">
  <ds:schemaRefs>
    <ds:schemaRef ds:uri="ESRI.ArcGIS.Mapping.OfficeIntegration.PowerPointInfo"/>
  </ds:schemaRefs>
</ds:datastoreItem>
</file>

<file path=customXml/itemProps64.xml><?xml version="1.0" encoding="utf-8"?>
<ds:datastoreItem xmlns:ds="http://schemas.openxmlformats.org/officeDocument/2006/customXml" ds:itemID="{3E729C35-59D8-4C58-BE6D-7CBBF121CB3E}">
  <ds:schemaRefs>
    <ds:schemaRef ds:uri="ESRI.ArcGIS.Mapping.OfficeIntegration.PowerPointInfo"/>
  </ds:schemaRefs>
</ds:datastoreItem>
</file>

<file path=customXml/itemProps65.xml><?xml version="1.0" encoding="utf-8"?>
<ds:datastoreItem xmlns:ds="http://schemas.openxmlformats.org/officeDocument/2006/customXml" ds:itemID="{863C19BB-A91F-40E8-99D3-75A88C72E92C}">
  <ds:schemaRefs>
    <ds:schemaRef ds:uri="ESRI.ArcGIS.Mapping.OfficeIntegration.PowerPointInfo"/>
  </ds:schemaRefs>
</ds:datastoreItem>
</file>

<file path=customXml/itemProps66.xml><?xml version="1.0" encoding="utf-8"?>
<ds:datastoreItem xmlns:ds="http://schemas.openxmlformats.org/officeDocument/2006/customXml" ds:itemID="{3DFC2468-8820-4CF6-8658-555739C94718}">
  <ds:schemaRefs>
    <ds:schemaRef ds:uri="ESRI.ArcGIS.Mapping.OfficeIntegration.PowerPointInfo"/>
  </ds:schemaRefs>
</ds:datastoreItem>
</file>

<file path=customXml/itemProps7.xml><?xml version="1.0" encoding="utf-8"?>
<ds:datastoreItem xmlns:ds="http://schemas.openxmlformats.org/officeDocument/2006/customXml" ds:itemID="{1AF5DF35-7183-4BB6-82E6-BC6EA4834A00}">
  <ds:schemaRefs>
    <ds:schemaRef ds:uri="ESRI.ArcGIS.Mapping.OfficeIntegration.PowerPointInfo"/>
  </ds:schemaRefs>
</ds:datastoreItem>
</file>

<file path=customXml/itemProps8.xml><?xml version="1.0" encoding="utf-8"?>
<ds:datastoreItem xmlns:ds="http://schemas.openxmlformats.org/officeDocument/2006/customXml" ds:itemID="{002B2482-B9F9-42FF-B1D6-E188D5587F72}">
  <ds:schemaRefs>
    <ds:schemaRef ds:uri="ESRI.ArcGIS.Mapping.OfficeIntegration.PowerPointInfo"/>
  </ds:schemaRefs>
</ds:datastoreItem>
</file>

<file path=customXml/itemProps9.xml><?xml version="1.0" encoding="utf-8"?>
<ds:datastoreItem xmlns:ds="http://schemas.openxmlformats.org/officeDocument/2006/customXml" ds:itemID="{4D9EB598-8D15-4668-876F-B2D5649BD3E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21102</TotalTime>
  <Words>2061</Words>
  <Application>Microsoft Office PowerPoint</Application>
  <PresentationFormat>On-screen Show (4:3)</PresentationFormat>
  <Paragraphs>301</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Aptos</vt:lpstr>
      <vt:lpstr>Aptos Black</vt:lpstr>
      <vt:lpstr>Arial</vt:lpstr>
      <vt:lpstr>Arial Black</vt:lpstr>
      <vt:lpstr>Arial Unicode MS</vt:lpstr>
      <vt:lpstr>Calibri</vt:lpstr>
      <vt:lpstr>Stencil</vt:lpstr>
      <vt:lpstr>Wingdings</vt:lpstr>
      <vt:lpstr>Office Theme</vt:lpstr>
      <vt:lpstr>PowerPoint Presentation</vt:lpstr>
      <vt:lpstr>Agenda</vt:lpstr>
      <vt:lpstr>Agenda</vt:lpstr>
      <vt:lpstr>Recap.</vt:lpstr>
      <vt:lpstr>Agenda</vt:lpstr>
      <vt:lpstr>Timeline –  PTNP rounds &amp; certification review</vt:lpstr>
      <vt:lpstr>PTNP Round 1 of 2025 (Second cut of Federal Requirements)</vt:lpstr>
      <vt:lpstr>Agenda</vt:lpstr>
      <vt:lpstr>How it all works together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Providers with over 10 practicing locations</vt:lpstr>
      <vt:lpstr>Practicing address data quality improvement</vt:lpstr>
      <vt:lpstr>Justification Template</vt:lpstr>
      <vt:lpstr>Agenda</vt:lpstr>
      <vt:lpstr>Timeline –  PTNP rounds &amp; certification review</vt:lpstr>
      <vt:lpstr>PTNP Round 1 of 2025 (Second cut of Federal Requirements)</vt:lpstr>
      <vt:lpstr>Everything published and ready</vt:lpstr>
      <vt:lpstr>PTNP Size Changes</vt:lpstr>
      <vt:lpstr>PowerPoint Presentation</vt:lpstr>
      <vt:lpstr>PowerPoint Presentation</vt:lpstr>
      <vt:lpstr>Besides taxonomic definitions pay attention to CCIIO notes on Provider Types </vt:lpstr>
      <vt:lpstr>          Discussions &amp; Questions</vt:lpstr>
    </vt:vector>
  </TitlesOfParts>
  <Company>State of Arkansas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Tonmoy Dasgupta</dc:creator>
  <cp:lastModifiedBy>Tonmoy Dasgupta</cp:lastModifiedBy>
  <cp:revision>763</cp:revision>
  <cp:lastPrinted>2018-07-09T13:27:25Z</cp:lastPrinted>
  <dcterms:created xsi:type="dcterms:W3CDTF">2014-08-27T18:19:22Z</dcterms:created>
  <dcterms:modified xsi:type="dcterms:W3CDTF">2024-12-16T17:07:04Z</dcterms:modified>
</cp:coreProperties>
</file>